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7" r:id="rId2"/>
    <p:sldId id="261" r:id="rId3"/>
    <p:sldId id="300" r:id="rId4"/>
    <p:sldId id="307" r:id="rId5"/>
    <p:sldId id="306" r:id="rId6"/>
    <p:sldId id="305" r:id="rId7"/>
    <p:sldId id="285" r:id="rId8"/>
    <p:sldId id="279" r:id="rId9"/>
    <p:sldId id="316" r:id="rId10"/>
    <p:sldId id="266" r:id="rId11"/>
    <p:sldId id="288" r:id="rId12"/>
    <p:sldId id="289" r:id="rId13"/>
    <p:sldId id="278" r:id="rId14"/>
    <p:sldId id="291" r:id="rId15"/>
    <p:sldId id="281" r:id="rId16"/>
    <p:sldId id="292" r:id="rId17"/>
    <p:sldId id="295" r:id="rId18"/>
    <p:sldId id="296" r:id="rId19"/>
    <p:sldId id="282" r:id="rId20"/>
    <p:sldId id="294" r:id="rId21"/>
    <p:sldId id="284" r:id="rId22"/>
    <p:sldId id="299" r:id="rId23"/>
    <p:sldId id="297" r:id="rId24"/>
    <p:sldId id="312" r:id="rId25"/>
    <p:sldId id="317" r:id="rId26"/>
    <p:sldId id="313" r:id="rId27"/>
    <p:sldId id="314" r:id="rId28"/>
    <p:sldId id="315" r:id="rId29"/>
    <p:sldId id="308" r:id="rId30"/>
    <p:sldId id="310" r:id="rId31"/>
    <p:sldId id="318"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CCECFF"/>
    <a:srgbClr val="F1F7D1"/>
    <a:srgbClr val="FF0066"/>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7" d="100"/>
          <a:sy n="77" d="100"/>
        </p:scale>
        <p:origin x="749"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E81817-550C-48C9-8D52-0238E89BEEA5}" type="doc">
      <dgm:prSet loTypeId="urn:microsoft.com/office/officeart/2005/8/layout/hierarchy1" loCatId="hierarchy" qsTypeId="urn:microsoft.com/office/officeart/2005/8/quickstyle/simple3" qsCatId="simple" csTypeId="urn:microsoft.com/office/officeart/2005/8/colors/colorful4" csCatId="colorful" phldr="1"/>
      <dgm:spPr/>
      <dgm:t>
        <a:bodyPr/>
        <a:lstStyle/>
        <a:p>
          <a:endParaRPr lang="en-IN"/>
        </a:p>
      </dgm:t>
    </dgm:pt>
    <dgm:pt modelId="{7A7DE48B-E376-44AE-8C50-524633F29AAB}">
      <dgm:prSet phldrT="[Text]"/>
      <dgm:spPr/>
      <dgm:t>
        <a:bodyPr/>
        <a:lstStyle/>
        <a:p>
          <a:r>
            <a:rPr lang="en-IN" dirty="0"/>
            <a:t>Raspberry Pi</a:t>
          </a:r>
        </a:p>
      </dgm:t>
    </dgm:pt>
    <dgm:pt modelId="{F92AC681-ADD2-4FA1-A552-4F3E28E8D6DF}" type="parTrans" cxnId="{79FF67F9-5606-4A44-8772-A886F179640E}">
      <dgm:prSet/>
      <dgm:spPr/>
      <dgm:t>
        <a:bodyPr/>
        <a:lstStyle/>
        <a:p>
          <a:endParaRPr lang="en-IN"/>
        </a:p>
      </dgm:t>
    </dgm:pt>
    <dgm:pt modelId="{4D5F445D-B246-4B02-835A-6A65F26B4556}" type="sibTrans" cxnId="{79FF67F9-5606-4A44-8772-A886F179640E}">
      <dgm:prSet/>
      <dgm:spPr/>
      <dgm:t>
        <a:bodyPr/>
        <a:lstStyle/>
        <a:p>
          <a:endParaRPr lang="en-IN"/>
        </a:p>
      </dgm:t>
    </dgm:pt>
    <dgm:pt modelId="{AF789940-F5A7-48CA-8F0C-7B131C1B90F2}">
      <dgm:prSet phldrT="[Text]"/>
      <dgm:spPr/>
      <dgm:t>
        <a:bodyPr/>
        <a:lstStyle/>
        <a:p>
          <a:r>
            <a:rPr lang="en-IN" dirty="0"/>
            <a:t>Spectrogram</a:t>
          </a:r>
        </a:p>
      </dgm:t>
    </dgm:pt>
    <dgm:pt modelId="{6029869F-6277-46D5-BE27-D082D5F3CADB}" type="parTrans" cxnId="{E5FAE78A-D66B-42FC-B68E-F8D86FB7EDE2}">
      <dgm:prSet/>
      <dgm:spPr/>
      <dgm:t>
        <a:bodyPr/>
        <a:lstStyle/>
        <a:p>
          <a:endParaRPr lang="en-IN"/>
        </a:p>
      </dgm:t>
    </dgm:pt>
    <dgm:pt modelId="{44F13648-AC70-44AD-AB8F-B69721A10EB8}" type="sibTrans" cxnId="{E5FAE78A-D66B-42FC-B68E-F8D86FB7EDE2}">
      <dgm:prSet/>
      <dgm:spPr/>
      <dgm:t>
        <a:bodyPr/>
        <a:lstStyle/>
        <a:p>
          <a:endParaRPr lang="en-IN"/>
        </a:p>
      </dgm:t>
    </dgm:pt>
    <dgm:pt modelId="{2B72C262-7E9B-40D0-B716-A22BD6E2BD9A}">
      <dgm:prSet phldrT="[Text]"/>
      <dgm:spPr/>
      <dgm:t>
        <a:bodyPr/>
        <a:lstStyle/>
        <a:p>
          <a:r>
            <a:rPr lang="en-IN" dirty="0"/>
            <a:t>Neural Network model</a:t>
          </a:r>
        </a:p>
      </dgm:t>
    </dgm:pt>
    <dgm:pt modelId="{662D0A0A-B75D-4342-A66F-0BB9CA122A6B}" type="parTrans" cxnId="{1915050D-9CF2-4212-87BD-DF427A296620}">
      <dgm:prSet/>
      <dgm:spPr/>
      <dgm:t>
        <a:bodyPr/>
        <a:lstStyle/>
        <a:p>
          <a:endParaRPr lang="en-IN"/>
        </a:p>
      </dgm:t>
    </dgm:pt>
    <dgm:pt modelId="{8DA6137D-DD9F-4672-A7F4-5F61975A0807}" type="sibTrans" cxnId="{1915050D-9CF2-4212-87BD-DF427A296620}">
      <dgm:prSet/>
      <dgm:spPr/>
      <dgm:t>
        <a:bodyPr/>
        <a:lstStyle/>
        <a:p>
          <a:endParaRPr lang="en-IN"/>
        </a:p>
      </dgm:t>
    </dgm:pt>
    <dgm:pt modelId="{E74D940B-4742-4572-9C7F-6DE82E31D911}">
      <dgm:prSet phldrT="[Text]"/>
      <dgm:spPr/>
      <dgm:t>
        <a:bodyPr/>
        <a:lstStyle/>
        <a:p>
          <a:r>
            <a:rPr lang="en-IN" dirty="0"/>
            <a:t>Filter</a:t>
          </a:r>
        </a:p>
      </dgm:t>
    </dgm:pt>
    <dgm:pt modelId="{3680AB51-3EA2-4C09-A855-CF6A2CAE96ED}" type="parTrans" cxnId="{B81BD73A-4CC6-47D5-B587-48FDEAC6119C}">
      <dgm:prSet/>
      <dgm:spPr/>
      <dgm:t>
        <a:bodyPr/>
        <a:lstStyle/>
        <a:p>
          <a:endParaRPr lang="en-IN"/>
        </a:p>
      </dgm:t>
    </dgm:pt>
    <dgm:pt modelId="{5A04539F-31EC-4F3E-B9F4-74DAD031BD41}" type="sibTrans" cxnId="{B81BD73A-4CC6-47D5-B587-48FDEAC6119C}">
      <dgm:prSet/>
      <dgm:spPr/>
      <dgm:t>
        <a:bodyPr/>
        <a:lstStyle/>
        <a:p>
          <a:endParaRPr lang="en-IN"/>
        </a:p>
      </dgm:t>
    </dgm:pt>
    <dgm:pt modelId="{A084EEE3-4E99-4F09-9987-280A74DCC230}">
      <dgm:prSet phldrT="[Text]"/>
      <dgm:spPr/>
      <dgm:t>
        <a:bodyPr/>
        <a:lstStyle/>
        <a:p>
          <a:r>
            <a:rPr lang="en-IN" dirty="0"/>
            <a:t>Direction of emergency vehicle</a:t>
          </a:r>
        </a:p>
      </dgm:t>
    </dgm:pt>
    <dgm:pt modelId="{1A034659-3CDA-43A1-933C-FA498F7DFC31}" type="parTrans" cxnId="{06423DCD-5383-48B0-81D5-ABAF086C579B}">
      <dgm:prSet/>
      <dgm:spPr/>
      <dgm:t>
        <a:bodyPr/>
        <a:lstStyle/>
        <a:p>
          <a:endParaRPr lang="en-IN"/>
        </a:p>
      </dgm:t>
    </dgm:pt>
    <dgm:pt modelId="{470F7403-C3D7-4383-9755-B3854CD1ABC9}" type="sibTrans" cxnId="{06423DCD-5383-48B0-81D5-ABAF086C579B}">
      <dgm:prSet/>
      <dgm:spPr/>
      <dgm:t>
        <a:bodyPr/>
        <a:lstStyle/>
        <a:p>
          <a:endParaRPr lang="en-IN"/>
        </a:p>
      </dgm:t>
    </dgm:pt>
    <dgm:pt modelId="{45F7F687-E72E-400D-A0F4-76F8CEAFB3E1}">
      <dgm:prSet/>
      <dgm:spPr/>
      <dgm:t>
        <a:bodyPr/>
        <a:lstStyle/>
        <a:p>
          <a:r>
            <a:rPr lang="en-IN" dirty="0"/>
            <a:t>Traffic control</a:t>
          </a:r>
        </a:p>
      </dgm:t>
    </dgm:pt>
    <dgm:pt modelId="{4096FCC6-9839-4FD0-92A5-7CD3F7A7C8EF}" type="parTrans" cxnId="{9C2BA4A2-6B0A-459F-BB60-9301A23BF67F}">
      <dgm:prSet/>
      <dgm:spPr/>
      <dgm:t>
        <a:bodyPr/>
        <a:lstStyle/>
        <a:p>
          <a:endParaRPr lang="en-IN"/>
        </a:p>
      </dgm:t>
    </dgm:pt>
    <dgm:pt modelId="{29F86D00-48E2-49C2-977E-8BBC48EC8216}" type="sibTrans" cxnId="{9C2BA4A2-6B0A-459F-BB60-9301A23BF67F}">
      <dgm:prSet/>
      <dgm:spPr/>
      <dgm:t>
        <a:bodyPr/>
        <a:lstStyle/>
        <a:p>
          <a:endParaRPr lang="en-IN"/>
        </a:p>
      </dgm:t>
    </dgm:pt>
    <dgm:pt modelId="{09F38C01-CA35-4B14-8692-44556C44CF72}">
      <dgm:prSet/>
      <dgm:spPr/>
      <dgm:t>
        <a:bodyPr/>
        <a:lstStyle/>
        <a:p>
          <a:endParaRPr lang="en-IN"/>
        </a:p>
      </dgm:t>
    </dgm:pt>
    <dgm:pt modelId="{B2E3DE57-A85F-4452-9422-92FA0C2508A2}" type="parTrans" cxnId="{BFEF1941-CC93-421C-AE4A-9FE7835AFC51}">
      <dgm:prSet/>
      <dgm:spPr/>
      <dgm:t>
        <a:bodyPr/>
        <a:lstStyle/>
        <a:p>
          <a:endParaRPr lang="en-IN"/>
        </a:p>
      </dgm:t>
    </dgm:pt>
    <dgm:pt modelId="{92984FE7-CD24-4ECD-AC2E-41E3BE70C37A}" type="sibTrans" cxnId="{BFEF1941-CC93-421C-AE4A-9FE7835AFC51}">
      <dgm:prSet/>
      <dgm:spPr/>
      <dgm:t>
        <a:bodyPr/>
        <a:lstStyle/>
        <a:p>
          <a:endParaRPr lang="en-IN"/>
        </a:p>
      </dgm:t>
    </dgm:pt>
    <dgm:pt modelId="{0274A0AD-3A14-4155-AC47-282437DF1E02}" type="pres">
      <dgm:prSet presAssocID="{96E81817-550C-48C9-8D52-0238E89BEEA5}" presName="hierChild1" presStyleCnt="0">
        <dgm:presLayoutVars>
          <dgm:chPref val="1"/>
          <dgm:dir/>
          <dgm:animOne val="branch"/>
          <dgm:animLvl val="lvl"/>
          <dgm:resizeHandles/>
        </dgm:presLayoutVars>
      </dgm:prSet>
      <dgm:spPr/>
    </dgm:pt>
    <dgm:pt modelId="{C88728C0-CFC9-4C05-907D-305B612C1414}" type="pres">
      <dgm:prSet presAssocID="{7A7DE48B-E376-44AE-8C50-524633F29AAB}" presName="hierRoot1" presStyleCnt="0"/>
      <dgm:spPr/>
    </dgm:pt>
    <dgm:pt modelId="{68ED3E7D-5E48-44CC-B60A-0DBE95D69FF5}" type="pres">
      <dgm:prSet presAssocID="{7A7DE48B-E376-44AE-8C50-524633F29AAB}" presName="composite" presStyleCnt="0"/>
      <dgm:spPr/>
    </dgm:pt>
    <dgm:pt modelId="{4C61E5C9-032D-49EF-B199-3087A1176C66}" type="pres">
      <dgm:prSet presAssocID="{7A7DE48B-E376-44AE-8C50-524633F29AAB}" presName="background" presStyleLbl="node0" presStyleIdx="0" presStyleCnt="1"/>
      <dgm:spPr/>
    </dgm:pt>
    <dgm:pt modelId="{1DC5BB00-B894-4227-95EE-75661CE9131E}" type="pres">
      <dgm:prSet presAssocID="{7A7DE48B-E376-44AE-8C50-524633F29AAB}" presName="text" presStyleLbl="fgAcc0" presStyleIdx="0" presStyleCnt="1">
        <dgm:presLayoutVars>
          <dgm:chPref val="3"/>
        </dgm:presLayoutVars>
      </dgm:prSet>
      <dgm:spPr/>
    </dgm:pt>
    <dgm:pt modelId="{219D1ABC-D6A1-427E-82DE-C7073B5DC860}" type="pres">
      <dgm:prSet presAssocID="{7A7DE48B-E376-44AE-8C50-524633F29AAB}" presName="hierChild2" presStyleCnt="0"/>
      <dgm:spPr/>
    </dgm:pt>
    <dgm:pt modelId="{B601DD0E-9F09-4020-88BC-EE6444F8B3E2}" type="pres">
      <dgm:prSet presAssocID="{6029869F-6277-46D5-BE27-D082D5F3CADB}" presName="Name10" presStyleLbl="parChTrans1D2" presStyleIdx="0" presStyleCnt="2"/>
      <dgm:spPr/>
    </dgm:pt>
    <dgm:pt modelId="{AE54A447-EE59-4498-AD1C-599630B4193D}" type="pres">
      <dgm:prSet presAssocID="{AF789940-F5A7-48CA-8F0C-7B131C1B90F2}" presName="hierRoot2" presStyleCnt="0"/>
      <dgm:spPr/>
    </dgm:pt>
    <dgm:pt modelId="{52FD4428-F7BF-4466-93E7-2CA8C612441C}" type="pres">
      <dgm:prSet presAssocID="{AF789940-F5A7-48CA-8F0C-7B131C1B90F2}" presName="composite2" presStyleCnt="0"/>
      <dgm:spPr/>
    </dgm:pt>
    <dgm:pt modelId="{473E75B4-0153-4EBF-9416-106A79D61E24}" type="pres">
      <dgm:prSet presAssocID="{AF789940-F5A7-48CA-8F0C-7B131C1B90F2}" presName="background2" presStyleLbl="node2" presStyleIdx="0" presStyleCnt="2"/>
      <dgm:spPr/>
    </dgm:pt>
    <dgm:pt modelId="{7193DF18-4853-42BC-9F4B-4F335D931074}" type="pres">
      <dgm:prSet presAssocID="{AF789940-F5A7-48CA-8F0C-7B131C1B90F2}" presName="text2" presStyleLbl="fgAcc2" presStyleIdx="0" presStyleCnt="2">
        <dgm:presLayoutVars>
          <dgm:chPref val="3"/>
        </dgm:presLayoutVars>
      </dgm:prSet>
      <dgm:spPr/>
    </dgm:pt>
    <dgm:pt modelId="{344F86EB-7A4F-4FA2-A77E-BBB7EB650E24}" type="pres">
      <dgm:prSet presAssocID="{AF789940-F5A7-48CA-8F0C-7B131C1B90F2}" presName="hierChild3" presStyleCnt="0"/>
      <dgm:spPr/>
    </dgm:pt>
    <dgm:pt modelId="{4C0D84DB-3385-4BAB-A907-17D758F3CDE5}" type="pres">
      <dgm:prSet presAssocID="{662D0A0A-B75D-4342-A66F-0BB9CA122A6B}" presName="Name17" presStyleLbl="parChTrans1D3" presStyleIdx="0" presStyleCnt="2"/>
      <dgm:spPr/>
    </dgm:pt>
    <dgm:pt modelId="{0630F463-36B4-4901-AE89-A4A7D85750C3}" type="pres">
      <dgm:prSet presAssocID="{2B72C262-7E9B-40D0-B716-A22BD6E2BD9A}" presName="hierRoot3" presStyleCnt="0"/>
      <dgm:spPr/>
    </dgm:pt>
    <dgm:pt modelId="{B00A55FB-8D3B-4D3D-8848-29F216231E43}" type="pres">
      <dgm:prSet presAssocID="{2B72C262-7E9B-40D0-B716-A22BD6E2BD9A}" presName="composite3" presStyleCnt="0"/>
      <dgm:spPr/>
    </dgm:pt>
    <dgm:pt modelId="{FDF7BD8D-0FA3-4755-9EA9-0EE8F39DAF38}" type="pres">
      <dgm:prSet presAssocID="{2B72C262-7E9B-40D0-B716-A22BD6E2BD9A}" presName="background3" presStyleLbl="node3" presStyleIdx="0" presStyleCnt="2"/>
      <dgm:spPr/>
    </dgm:pt>
    <dgm:pt modelId="{A616E871-D2A5-4958-BD61-8C7A94E9B4B3}" type="pres">
      <dgm:prSet presAssocID="{2B72C262-7E9B-40D0-B716-A22BD6E2BD9A}" presName="text3" presStyleLbl="fgAcc3" presStyleIdx="0" presStyleCnt="2">
        <dgm:presLayoutVars>
          <dgm:chPref val="3"/>
        </dgm:presLayoutVars>
      </dgm:prSet>
      <dgm:spPr/>
    </dgm:pt>
    <dgm:pt modelId="{A00BC8AA-6CB1-4F7A-89FD-250F2CE6631B}" type="pres">
      <dgm:prSet presAssocID="{2B72C262-7E9B-40D0-B716-A22BD6E2BD9A}" presName="hierChild4" presStyleCnt="0"/>
      <dgm:spPr/>
    </dgm:pt>
    <dgm:pt modelId="{B9555B10-4A60-4FC4-AA9E-AC5018C726C6}" type="pres">
      <dgm:prSet presAssocID="{B2E3DE57-A85F-4452-9422-92FA0C2508A2}" presName="Name23" presStyleLbl="parChTrans1D4" presStyleIdx="0" presStyleCnt="2"/>
      <dgm:spPr/>
    </dgm:pt>
    <dgm:pt modelId="{658058D7-E045-45B1-ABBE-FD476F3B62AE}" type="pres">
      <dgm:prSet presAssocID="{09F38C01-CA35-4B14-8692-44556C44CF72}" presName="hierRoot4" presStyleCnt="0"/>
      <dgm:spPr/>
    </dgm:pt>
    <dgm:pt modelId="{49ADE2B5-0917-4C2D-9423-7FC598C8C67F}" type="pres">
      <dgm:prSet presAssocID="{09F38C01-CA35-4B14-8692-44556C44CF72}" presName="composite4" presStyleCnt="0"/>
      <dgm:spPr/>
    </dgm:pt>
    <dgm:pt modelId="{B28034CD-D282-445F-998A-12B2C2FB861D}" type="pres">
      <dgm:prSet presAssocID="{09F38C01-CA35-4B14-8692-44556C44CF72}" presName="background4" presStyleLbl="node4" presStyleIdx="0" presStyleCnt="2"/>
      <dgm:spPr/>
    </dgm:pt>
    <dgm:pt modelId="{D359CB78-D2DB-4186-B726-2617F676A836}" type="pres">
      <dgm:prSet presAssocID="{09F38C01-CA35-4B14-8692-44556C44CF72}" presName="text4" presStyleLbl="fgAcc4" presStyleIdx="0" presStyleCnt="2" custLinFactNeighborX="66667" custLinFactNeighborY="-1006">
        <dgm:presLayoutVars>
          <dgm:chPref val="3"/>
        </dgm:presLayoutVars>
      </dgm:prSet>
      <dgm:spPr/>
    </dgm:pt>
    <dgm:pt modelId="{18E3FE76-0A2D-4A12-9967-43ECBCAD3DA4}" type="pres">
      <dgm:prSet presAssocID="{09F38C01-CA35-4B14-8692-44556C44CF72}" presName="hierChild5" presStyleCnt="0"/>
      <dgm:spPr/>
    </dgm:pt>
    <dgm:pt modelId="{6FB81875-A236-4212-8ED4-C2C0375B9802}" type="pres">
      <dgm:prSet presAssocID="{3680AB51-3EA2-4C09-A855-CF6A2CAE96ED}" presName="Name10" presStyleLbl="parChTrans1D2" presStyleIdx="1" presStyleCnt="2"/>
      <dgm:spPr/>
    </dgm:pt>
    <dgm:pt modelId="{3A6EB2C7-B40D-4C76-9C59-EED92D20E9DB}" type="pres">
      <dgm:prSet presAssocID="{E74D940B-4742-4572-9C7F-6DE82E31D911}" presName="hierRoot2" presStyleCnt="0"/>
      <dgm:spPr/>
    </dgm:pt>
    <dgm:pt modelId="{CE85C857-8887-4463-A568-1BE9DD5A261C}" type="pres">
      <dgm:prSet presAssocID="{E74D940B-4742-4572-9C7F-6DE82E31D911}" presName="composite2" presStyleCnt="0"/>
      <dgm:spPr/>
    </dgm:pt>
    <dgm:pt modelId="{F8AE332B-19F0-42A2-AD94-D66602924C93}" type="pres">
      <dgm:prSet presAssocID="{E74D940B-4742-4572-9C7F-6DE82E31D911}" presName="background2" presStyleLbl="node2" presStyleIdx="1" presStyleCnt="2"/>
      <dgm:spPr/>
    </dgm:pt>
    <dgm:pt modelId="{F837B401-A0B2-442C-A6AC-6973253B3FC4}" type="pres">
      <dgm:prSet presAssocID="{E74D940B-4742-4572-9C7F-6DE82E31D911}" presName="text2" presStyleLbl="fgAcc2" presStyleIdx="1" presStyleCnt="2">
        <dgm:presLayoutVars>
          <dgm:chPref val="3"/>
        </dgm:presLayoutVars>
      </dgm:prSet>
      <dgm:spPr/>
    </dgm:pt>
    <dgm:pt modelId="{7CBDBB7C-50A4-4B90-BBF1-6AB740777586}" type="pres">
      <dgm:prSet presAssocID="{E74D940B-4742-4572-9C7F-6DE82E31D911}" presName="hierChild3" presStyleCnt="0"/>
      <dgm:spPr/>
    </dgm:pt>
    <dgm:pt modelId="{C1744FA2-8321-4A43-889B-9304F4ED7D61}" type="pres">
      <dgm:prSet presAssocID="{1A034659-3CDA-43A1-933C-FA498F7DFC31}" presName="Name17" presStyleLbl="parChTrans1D3" presStyleIdx="1" presStyleCnt="2"/>
      <dgm:spPr/>
    </dgm:pt>
    <dgm:pt modelId="{221D9E5D-4E57-4AB2-B5F7-7E42E31615ED}" type="pres">
      <dgm:prSet presAssocID="{A084EEE3-4E99-4F09-9987-280A74DCC230}" presName="hierRoot3" presStyleCnt="0"/>
      <dgm:spPr/>
    </dgm:pt>
    <dgm:pt modelId="{96F5C52A-6740-49AD-A8D3-CA9420B6BF2F}" type="pres">
      <dgm:prSet presAssocID="{A084EEE3-4E99-4F09-9987-280A74DCC230}" presName="composite3" presStyleCnt="0"/>
      <dgm:spPr/>
    </dgm:pt>
    <dgm:pt modelId="{D2C4CB77-CD85-4FD8-A224-751407C369AA}" type="pres">
      <dgm:prSet presAssocID="{A084EEE3-4E99-4F09-9987-280A74DCC230}" presName="background3" presStyleLbl="node3" presStyleIdx="1" presStyleCnt="2"/>
      <dgm:spPr/>
    </dgm:pt>
    <dgm:pt modelId="{46A1AADC-A632-47B3-B5DE-3DF50BA0B141}" type="pres">
      <dgm:prSet presAssocID="{A084EEE3-4E99-4F09-9987-280A74DCC230}" presName="text3" presStyleLbl="fgAcc3" presStyleIdx="1" presStyleCnt="2">
        <dgm:presLayoutVars>
          <dgm:chPref val="3"/>
        </dgm:presLayoutVars>
      </dgm:prSet>
      <dgm:spPr/>
    </dgm:pt>
    <dgm:pt modelId="{A61C5412-C9FB-41A8-BEED-D5D70F44DF25}" type="pres">
      <dgm:prSet presAssocID="{A084EEE3-4E99-4F09-9987-280A74DCC230}" presName="hierChild4" presStyleCnt="0"/>
      <dgm:spPr/>
    </dgm:pt>
    <dgm:pt modelId="{6F477582-2893-4EE3-8A99-CD659D56C5CF}" type="pres">
      <dgm:prSet presAssocID="{4096FCC6-9839-4FD0-92A5-7CD3F7A7C8EF}" presName="Name23" presStyleLbl="parChTrans1D4" presStyleIdx="1" presStyleCnt="2"/>
      <dgm:spPr/>
    </dgm:pt>
    <dgm:pt modelId="{82CD0067-1416-4488-8B9E-C01FED1184CF}" type="pres">
      <dgm:prSet presAssocID="{45F7F687-E72E-400D-A0F4-76F8CEAFB3E1}" presName="hierRoot4" presStyleCnt="0"/>
      <dgm:spPr/>
    </dgm:pt>
    <dgm:pt modelId="{ADFA18C0-674A-4723-B95C-DD1FC5A982C6}" type="pres">
      <dgm:prSet presAssocID="{45F7F687-E72E-400D-A0F4-76F8CEAFB3E1}" presName="composite4" presStyleCnt="0"/>
      <dgm:spPr/>
    </dgm:pt>
    <dgm:pt modelId="{1401B8A8-1B20-4B19-8870-6D5241DDAA7A}" type="pres">
      <dgm:prSet presAssocID="{45F7F687-E72E-400D-A0F4-76F8CEAFB3E1}" presName="background4" presStyleLbl="node4" presStyleIdx="1" presStyleCnt="2"/>
      <dgm:spPr/>
    </dgm:pt>
    <dgm:pt modelId="{ED08F9CC-C03E-4D71-AE2C-2B9101696A8A}" type="pres">
      <dgm:prSet presAssocID="{45F7F687-E72E-400D-A0F4-76F8CEAFB3E1}" presName="text4" presStyleLbl="fgAcc4" presStyleIdx="1" presStyleCnt="2" custLinFactNeighborX="-55556" custLinFactNeighborY="-868">
        <dgm:presLayoutVars>
          <dgm:chPref val="3"/>
        </dgm:presLayoutVars>
      </dgm:prSet>
      <dgm:spPr/>
    </dgm:pt>
    <dgm:pt modelId="{3BFD0210-FE6B-4555-920E-04E65982683B}" type="pres">
      <dgm:prSet presAssocID="{45F7F687-E72E-400D-A0F4-76F8CEAFB3E1}" presName="hierChild5" presStyleCnt="0"/>
      <dgm:spPr/>
    </dgm:pt>
  </dgm:ptLst>
  <dgm:cxnLst>
    <dgm:cxn modelId="{E64C1909-D17F-4346-9C58-13BD5B984714}" type="presOf" srcId="{96E81817-550C-48C9-8D52-0238E89BEEA5}" destId="{0274A0AD-3A14-4155-AC47-282437DF1E02}" srcOrd="0" destOrd="0" presId="urn:microsoft.com/office/officeart/2005/8/layout/hierarchy1"/>
    <dgm:cxn modelId="{1915050D-9CF2-4212-87BD-DF427A296620}" srcId="{AF789940-F5A7-48CA-8F0C-7B131C1B90F2}" destId="{2B72C262-7E9B-40D0-B716-A22BD6E2BD9A}" srcOrd="0" destOrd="0" parTransId="{662D0A0A-B75D-4342-A66F-0BB9CA122A6B}" sibTransId="{8DA6137D-DD9F-4672-A7F4-5F61975A0807}"/>
    <dgm:cxn modelId="{D21FB112-D5A2-4713-AF6F-D6BD31B0C3F7}" type="presOf" srcId="{09F38C01-CA35-4B14-8692-44556C44CF72}" destId="{D359CB78-D2DB-4186-B726-2617F676A836}" srcOrd="0" destOrd="0" presId="urn:microsoft.com/office/officeart/2005/8/layout/hierarchy1"/>
    <dgm:cxn modelId="{6A3CF424-B111-4E58-A596-35C1D3B8298E}" type="presOf" srcId="{B2E3DE57-A85F-4452-9422-92FA0C2508A2}" destId="{B9555B10-4A60-4FC4-AA9E-AC5018C726C6}" srcOrd="0" destOrd="0" presId="urn:microsoft.com/office/officeart/2005/8/layout/hierarchy1"/>
    <dgm:cxn modelId="{B81BD73A-4CC6-47D5-B587-48FDEAC6119C}" srcId="{7A7DE48B-E376-44AE-8C50-524633F29AAB}" destId="{E74D940B-4742-4572-9C7F-6DE82E31D911}" srcOrd="1" destOrd="0" parTransId="{3680AB51-3EA2-4C09-A855-CF6A2CAE96ED}" sibTransId="{5A04539F-31EC-4F3E-B9F4-74DAD031BD41}"/>
    <dgm:cxn modelId="{BFEF1941-CC93-421C-AE4A-9FE7835AFC51}" srcId="{2B72C262-7E9B-40D0-B716-A22BD6E2BD9A}" destId="{09F38C01-CA35-4B14-8692-44556C44CF72}" srcOrd="0" destOrd="0" parTransId="{B2E3DE57-A85F-4452-9422-92FA0C2508A2}" sibTransId="{92984FE7-CD24-4ECD-AC2E-41E3BE70C37A}"/>
    <dgm:cxn modelId="{D57C3968-8271-4788-BAD2-13BE8EF9C267}" type="presOf" srcId="{E74D940B-4742-4572-9C7F-6DE82E31D911}" destId="{F837B401-A0B2-442C-A6AC-6973253B3FC4}" srcOrd="0" destOrd="0" presId="urn:microsoft.com/office/officeart/2005/8/layout/hierarchy1"/>
    <dgm:cxn modelId="{11F55148-523E-4464-97BD-80218D6A81BA}" type="presOf" srcId="{6029869F-6277-46D5-BE27-D082D5F3CADB}" destId="{B601DD0E-9F09-4020-88BC-EE6444F8B3E2}" srcOrd="0" destOrd="0" presId="urn:microsoft.com/office/officeart/2005/8/layout/hierarchy1"/>
    <dgm:cxn modelId="{E024186A-F1C4-4F3A-B24E-254A875C40BC}" type="presOf" srcId="{662D0A0A-B75D-4342-A66F-0BB9CA122A6B}" destId="{4C0D84DB-3385-4BAB-A907-17D758F3CDE5}" srcOrd="0" destOrd="0" presId="urn:microsoft.com/office/officeart/2005/8/layout/hierarchy1"/>
    <dgm:cxn modelId="{58266E6A-24EC-4093-858D-B8F2CFE73F8E}" type="presOf" srcId="{AF789940-F5A7-48CA-8F0C-7B131C1B90F2}" destId="{7193DF18-4853-42BC-9F4B-4F335D931074}" srcOrd="0" destOrd="0" presId="urn:microsoft.com/office/officeart/2005/8/layout/hierarchy1"/>
    <dgm:cxn modelId="{A047A76A-BF67-40E5-8D25-E08BE3C355A1}" type="presOf" srcId="{2B72C262-7E9B-40D0-B716-A22BD6E2BD9A}" destId="{A616E871-D2A5-4958-BD61-8C7A94E9B4B3}" srcOrd="0" destOrd="0" presId="urn:microsoft.com/office/officeart/2005/8/layout/hierarchy1"/>
    <dgm:cxn modelId="{E5FAE78A-D66B-42FC-B68E-F8D86FB7EDE2}" srcId="{7A7DE48B-E376-44AE-8C50-524633F29AAB}" destId="{AF789940-F5A7-48CA-8F0C-7B131C1B90F2}" srcOrd="0" destOrd="0" parTransId="{6029869F-6277-46D5-BE27-D082D5F3CADB}" sibTransId="{44F13648-AC70-44AD-AB8F-B69721A10EB8}"/>
    <dgm:cxn modelId="{8F6B2C92-73E0-4B01-97AB-F2884BF9A355}" type="presOf" srcId="{7A7DE48B-E376-44AE-8C50-524633F29AAB}" destId="{1DC5BB00-B894-4227-95EE-75661CE9131E}" srcOrd="0" destOrd="0" presId="urn:microsoft.com/office/officeart/2005/8/layout/hierarchy1"/>
    <dgm:cxn modelId="{CC5911A0-0A69-4077-A42E-5CDC761F8516}" type="presOf" srcId="{4096FCC6-9839-4FD0-92A5-7CD3F7A7C8EF}" destId="{6F477582-2893-4EE3-8A99-CD659D56C5CF}" srcOrd="0" destOrd="0" presId="urn:microsoft.com/office/officeart/2005/8/layout/hierarchy1"/>
    <dgm:cxn modelId="{44B640A2-0BFF-4570-95F6-8230BA506F37}" type="presOf" srcId="{A084EEE3-4E99-4F09-9987-280A74DCC230}" destId="{46A1AADC-A632-47B3-B5DE-3DF50BA0B141}" srcOrd="0" destOrd="0" presId="urn:microsoft.com/office/officeart/2005/8/layout/hierarchy1"/>
    <dgm:cxn modelId="{9C2BA4A2-6B0A-459F-BB60-9301A23BF67F}" srcId="{A084EEE3-4E99-4F09-9987-280A74DCC230}" destId="{45F7F687-E72E-400D-A0F4-76F8CEAFB3E1}" srcOrd="0" destOrd="0" parTransId="{4096FCC6-9839-4FD0-92A5-7CD3F7A7C8EF}" sibTransId="{29F86D00-48E2-49C2-977E-8BBC48EC8216}"/>
    <dgm:cxn modelId="{7FD888BA-249E-43A8-9B6A-B55F9DA5AFE2}" type="presOf" srcId="{1A034659-3CDA-43A1-933C-FA498F7DFC31}" destId="{C1744FA2-8321-4A43-889B-9304F4ED7D61}" srcOrd="0" destOrd="0" presId="urn:microsoft.com/office/officeart/2005/8/layout/hierarchy1"/>
    <dgm:cxn modelId="{B91A6CBB-6A0B-42ED-BBC4-817491E3F73F}" type="presOf" srcId="{3680AB51-3EA2-4C09-A855-CF6A2CAE96ED}" destId="{6FB81875-A236-4212-8ED4-C2C0375B9802}" srcOrd="0" destOrd="0" presId="urn:microsoft.com/office/officeart/2005/8/layout/hierarchy1"/>
    <dgm:cxn modelId="{C6822DCD-34F6-445E-B261-F9A87C4736EA}" type="presOf" srcId="{45F7F687-E72E-400D-A0F4-76F8CEAFB3E1}" destId="{ED08F9CC-C03E-4D71-AE2C-2B9101696A8A}" srcOrd="0" destOrd="0" presId="urn:microsoft.com/office/officeart/2005/8/layout/hierarchy1"/>
    <dgm:cxn modelId="{06423DCD-5383-48B0-81D5-ABAF086C579B}" srcId="{E74D940B-4742-4572-9C7F-6DE82E31D911}" destId="{A084EEE3-4E99-4F09-9987-280A74DCC230}" srcOrd="0" destOrd="0" parTransId="{1A034659-3CDA-43A1-933C-FA498F7DFC31}" sibTransId="{470F7403-C3D7-4383-9755-B3854CD1ABC9}"/>
    <dgm:cxn modelId="{79FF67F9-5606-4A44-8772-A886F179640E}" srcId="{96E81817-550C-48C9-8D52-0238E89BEEA5}" destId="{7A7DE48B-E376-44AE-8C50-524633F29AAB}" srcOrd="0" destOrd="0" parTransId="{F92AC681-ADD2-4FA1-A552-4F3E28E8D6DF}" sibTransId="{4D5F445D-B246-4B02-835A-6A65F26B4556}"/>
    <dgm:cxn modelId="{5841FDB5-12D0-4630-AC4F-E48F7BD39D57}" type="presParOf" srcId="{0274A0AD-3A14-4155-AC47-282437DF1E02}" destId="{C88728C0-CFC9-4C05-907D-305B612C1414}" srcOrd="0" destOrd="0" presId="urn:microsoft.com/office/officeart/2005/8/layout/hierarchy1"/>
    <dgm:cxn modelId="{AF25EFA2-6921-4562-8FAB-6B59713F6F43}" type="presParOf" srcId="{C88728C0-CFC9-4C05-907D-305B612C1414}" destId="{68ED3E7D-5E48-44CC-B60A-0DBE95D69FF5}" srcOrd="0" destOrd="0" presId="urn:microsoft.com/office/officeart/2005/8/layout/hierarchy1"/>
    <dgm:cxn modelId="{90A4BB6A-726F-4587-A427-C6C373EE2530}" type="presParOf" srcId="{68ED3E7D-5E48-44CC-B60A-0DBE95D69FF5}" destId="{4C61E5C9-032D-49EF-B199-3087A1176C66}" srcOrd="0" destOrd="0" presId="urn:microsoft.com/office/officeart/2005/8/layout/hierarchy1"/>
    <dgm:cxn modelId="{33A685BC-5FE1-4A9E-A29E-2450BCD52E3C}" type="presParOf" srcId="{68ED3E7D-5E48-44CC-B60A-0DBE95D69FF5}" destId="{1DC5BB00-B894-4227-95EE-75661CE9131E}" srcOrd="1" destOrd="0" presId="urn:microsoft.com/office/officeart/2005/8/layout/hierarchy1"/>
    <dgm:cxn modelId="{0C8B7B1B-5AD1-4C6A-95DC-BDE7EC6D4C4E}" type="presParOf" srcId="{C88728C0-CFC9-4C05-907D-305B612C1414}" destId="{219D1ABC-D6A1-427E-82DE-C7073B5DC860}" srcOrd="1" destOrd="0" presId="urn:microsoft.com/office/officeart/2005/8/layout/hierarchy1"/>
    <dgm:cxn modelId="{41347E6B-EA43-43BE-8252-93C82B4D50FF}" type="presParOf" srcId="{219D1ABC-D6A1-427E-82DE-C7073B5DC860}" destId="{B601DD0E-9F09-4020-88BC-EE6444F8B3E2}" srcOrd="0" destOrd="0" presId="urn:microsoft.com/office/officeart/2005/8/layout/hierarchy1"/>
    <dgm:cxn modelId="{C2AAB9FE-E020-4E31-9590-3C0445E6D315}" type="presParOf" srcId="{219D1ABC-D6A1-427E-82DE-C7073B5DC860}" destId="{AE54A447-EE59-4498-AD1C-599630B4193D}" srcOrd="1" destOrd="0" presId="urn:microsoft.com/office/officeart/2005/8/layout/hierarchy1"/>
    <dgm:cxn modelId="{3786AD52-108E-47D5-AC39-01D25144F9C8}" type="presParOf" srcId="{AE54A447-EE59-4498-AD1C-599630B4193D}" destId="{52FD4428-F7BF-4466-93E7-2CA8C612441C}" srcOrd="0" destOrd="0" presId="urn:microsoft.com/office/officeart/2005/8/layout/hierarchy1"/>
    <dgm:cxn modelId="{E3095FBD-4FD5-4BE2-A53A-790E34F3B9B1}" type="presParOf" srcId="{52FD4428-F7BF-4466-93E7-2CA8C612441C}" destId="{473E75B4-0153-4EBF-9416-106A79D61E24}" srcOrd="0" destOrd="0" presId="urn:microsoft.com/office/officeart/2005/8/layout/hierarchy1"/>
    <dgm:cxn modelId="{12B7FE15-281A-48E5-809F-A733567E1188}" type="presParOf" srcId="{52FD4428-F7BF-4466-93E7-2CA8C612441C}" destId="{7193DF18-4853-42BC-9F4B-4F335D931074}" srcOrd="1" destOrd="0" presId="urn:microsoft.com/office/officeart/2005/8/layout/hierarchy1"/>
    <dgm:cxn modelId="{4DBCEEE5-FE95-4CFA-A507-5E23B500E39B}" type="presParOf" srcId="{AE54A447-EE59-4498-AD1C-599630B4193D}" destId="{344F86EB-7A4F-4FA2-A77E-BBB7EB650E24}" srcOrd="1" destOrd="0" presId="urn:microsoft.com/office/officeart/2005/8/layout/hierarchy1"/>
    <dgm:cxn modelId="{117A8573-ED09-49C7-98C8-7A609C329013}" type="presParOf" srcId="{344F86EB-7A4F-4FA2-A77E-BBB7EB650E24}" destId="{4C0D84DB-3385-4BAB-A907-17D758F3CDE5}" srcOrd="0" destOrd="0" presId="urn:microsoft.com/office/officeart/2005/8/layout/hierarchy1"/>
    <dgm:cxn modelId="{2B1BDE62-FBC0-4437-8E92-D8628747F2E4}" type="presParOf" srcId="{344F86EB-7A4F-4FA2-A77E-BBB7EB650E24}" destId="{0630F463-36B4-4901-AE89-A4A7D85750C3}" srcOrd="1" destOrd="0" presId="urn:microsoft.com/office/officeart/2005/8/layout/hierarchy1"/>
    <dgm:cxn modelId="{3E47EE8C-FDF1-4A19-9819-233DD6A650B2}" type="presParOf" srcId="{0630F463-36B4-4901-AE89-A4A7D85750C3}" destId="{B00A55FB-8D3B-4D3D-8848-29F216231E43}" srcOrd="0" destOrd="0" presId="urn:microsoft.com/office/officeart/2005/8/layout/hierarchy1"/>
    <dgm:cxn modelId="{740FEF6A-0B57-4C98-9ECF-838B979DF25F}" type="presParOf" srcId="{B00A55FB-8D3B-4D3D-8848-29F216231E43}" destId="{FDF7BD8D-0FA3-4755-9EA9-0EE8F39DAF38}" srcOrd="0" destOrd="0" presId="urn:microsoft.com/office/officeart/2005/8/layout/hierarchy1"/>
    <dgm:cxn modelId="{15961788-9D00-4558-8B72-A9E0AFCF72EA}" type="presParOf" srcId="{B00A55FB-8D3B-4D3D-8848-29F216231E43}" destId="{A616E871-D2A5-4958-BD61-8C7A94E9B4B3}" srcOrd="1" destOrd="0" presId="urn:microsoft.com/office/officeart/2005/8/layout/hierarchy1"/>
    <dgm:cxn modelId="{F711500E-8F7B-4CC8-B160-CC406C22BCEA}" type="presParOf" srcId="{0630F463-36B4-4901-AE89-A4A7D85750C3}" destId="{A00BC8AA-6CB1-4F7A-89FD-250F2CE6631B}" srcOrd="1" destOrd="0" presId="urn:microsoft.com/office/officeart/2005/8/layout/hierarchy1"/>
    <dgm:cxn modelId="{E9BC5C4F-9185-475F-ABF2-300B5AA0BA03}" type="presParOf" srcId="{A00BC8AA-6CB1-4F7A-89FD-250F2CE6631B}" destId="{B9555B10-4A60-4FC4-AA9E-AC5018C726C6}" srcOrd="0" destOrd="0" presId="urn:microsoft.com/office/officeart/2005/8/layout/hierarchy1"/>
    <dgm:cxn modelId="{9B4170A7-952D-434E-9F6F-414616CCA29F}" type="presParOf" srcId="{A00BC8AA-6CB1-4F7A-89FD-250F2CE6631B}" destId="{658058D7-E045-45B1-ABBE-FD476F3B62AE}" srcOrd="1" destOrd="0" presId="urn:microsoft.com/office/officeart/2005/8/layout/hierarchy1"/>
    <dgm:cxn modelId="{0A0E9BB5-6DE0-45FD-87F1-C0307E55CDBF}" type="presParOf" srcId="{658058D7-E045-45B1-ABBE-FD476F3B62AE}" destId="{49ADE2B5-0917-4C2D-9423-7FC598C8C67F}" srcOrd="0" destOrd="0" presId="urn:microsoft.com/office/officeart/2005/8/layout/hierarchy1"/>
    <dgm:cxn modelId="{AD37CA52-CF42-4D64-9471-5583BEC6CBF4}" type="presParOf" srcId="{49ADE2B5-0917-4C2D-9423-7FC598C8C67F}" destId="{B28034CD-D282-445F-998A-12B2C2FB861D}" srcOrd="0" destOrd="0" presId="urn:microsoft.com/office/officeart/2005/8/layout/hierarchy1"/>
    <dgm:cxn modelId="{C1EBF507-E05A-4E24-A4E9-C79A1B334C2E}" type="presParOf" srcId="{49ADE2B5-0917-4C2D-9423-7FC598C8C67F}" destId="{D359CB78-D2DB-4186-B726-2617F676A836}" srcOrd="1" destOrd="0" presId="urn:microsoft.com/office/officeart/2005/8/layout/hierarchy1"/>
    <dgm:cxn modelId="{F8912659-9AC9-4859-843F-A464B1948F60}" type="presParOf" srcId="{658058D7-E045-45B1-ABBE-FD476F3B62AE}" destId="{18E3FE76-0A2D-4A12-9967-43ECBCAD3DA4}" srcOrd="1" destOrd="0" presId="urn:microsoft.com/office/officeart/2005/8/layout/hierarchy1"/>
    <dgm:cxn modelId="{6A66F950-F591-483D-BF14-25C6329BBB3D}" type="presParOf" srcId="{219D1ABC-D6A1-427E-82DE-C7073B5DC860}" destId="{6FB81875-A236-4212-8ED4-C2C0375B9802}" srcOrd="2" destOrd="0" presId="urn:microsoft.com/office/officeart/2005/8/layout/hierarchy1"/>
    <dgm:cxn modelId="{D3EB10A6-6F14-4D2E-93B2-23E9C982D06B}" type="presParOf" srcId="{219D1ABC-D6A1-427E-82DE-C7073B5DC860}" destId="{3A6EB2C7-B40D-4C76-9C59-EED92D20E9DB}" srcOrd="3" destOrd="0" presId="urn:microsoft.com/office/officeart/2005/8/layout/hierarchy1"/>
    <dgm:cxn modelId="{2132447A-A64B-4468-871F-27C811A092A2}" type="presParOf" srcId="{3A6EB2C7-B40D-4C76-9C59-EED92D20E9DB}" destId="{CE85C857-8887-4463-A568-1BE9DD5A261C}" srcOrd="0" destOrd="0" presId="urn:microsoft.com/office/officeart/2005/8/layout/hierarchy1"/>
    <dgm:cxn modelId="{4B0E9CDE-3407-4569-B9C1-6D8D2D0E4C37}" type="presParOf" srcId="{CE85C857-8887-4463-A568-1BE9DD5A261C}" destId="{F8AE332B-19F0-42A2-AD94-D66602924C93}" srcOrd="0" destOrd="0" presId="urn:microsoft.com/office/officeart/2005/8/layout/hierarchy1"/>
    <dgm:cxn modelId="{BD8BEE3F-D14F-460C-8F51-BFC4909DBC62}" type="presParOf" srcId="{CE85C857-8887-4463-A568-1BE9DD5A261C}" destId="{F837B401-A0B2-442C-A6AC-6973253B3FC4}" srcOrd="1" destOrd="0" presId="urn:microsoft.com/office/officeart/2005/8/layout/hierarchy1"/>
    <dgm:cxn modelId="{EB7B076A-0DAE-4BDB-BA98-09D1D1769305}" type="presParOf" srcId="{3A6EB2C7-B40D-4C76-9C59-EED92D20E9DB}" destId="{7CBDBB7C-50A4-4B90-BBF1-6AB740777586}" srcOrd="1" destOrd="0" presId="urn:microsoft.com/office/officeart/2005/8/layout/hierarchy1"/>
    <dgm:cxn modelId="{410CB2B2-B256-4CD9-A409-85635E83252A}" type="presParOf" srcId="{7CBDBB7C-50A4-4B90-BBF1-6AB740777586}" destId="{C1744FA2-8321-4A43-889B-9304F4ED7D61}" srcOrd="0" destOrd="0" presId="urn:microsoft.com/office/officeart/2005/8/layout/hierarchy1"/>
    <dgm:cxn modelId="{3F0085BA-E097-41C3-BDA3-CE1A2208372F}" type="presParOf" srcId="{7CBDBB7C-50A4-4B90-BBF1-6AB740777586}" destId="{221D9E5D-4E57-4AB2-B5F7-7E42E31615ED}" srcOrd="1" destOrd="0" presId="urn:microsoft.com/office/officeart/2005/8/layout/hierarchy1"/>
    <dgm:cxn modelId="{827A3532-CFF0-4950-A192-BE041042D812}" type="presParOf" srcId="{221D9E5D-4E57-4AB2-B5F7-7E42E31615ED}" destId="{96F5C52A-6740-49AD-A8D3-CA9420B6BF2F}" srcOrd="0" destOrd="0" presId="urn:microsoft.com/office/officeart/2005/8/layout/hierarchy1"/>
    <dgm:cxn modelId="{615E7F84-6DAB-4FD6-A286-EF40398E4BCA}" type="presParOf" srcId="{96F5C52A-6740-49AD-A8D3-CA9420B6BF2F}" destId="{D2C4CB77-CD85-4FD8-A224-751407C369AA}" srcOrd="0" destOrd="0" presId="urn:microsoft.com/office/officeart/2005/8/layout/hierarchy1"/>
    <dgm:cxn modelId="{742956F2-9F1B-48A6-AA3E-915FB1D6D18C}" type="presParOf" srcId="{96F5C52A-6740-49AD-A8D3-CA9420B6BF2F}" destId="{46A1AADC-A632-47B3-B5DE-3DF50BA0B141}" srcOrd="1" destOrd="0" presId="urn:microsoft.com/office/officeart/2005/8/layout/hierarchy1"/>
    <dgm:cxn modelId="{81ADBCED-5106-4BBC-9CD5-93F827B5076B}" type="presParOf" srcId="{221D9E5D-4E57-4AB2-B5F7-7E42E31615ED}" destId="{A61C5412-C9FB-41A8-BEED-D5D70F44DF25}" srcOrd="1" destOrd="0" presId="urn:microsoft.com/office/officeart/2005/8/layout/hierarchy1"/>
    <dgm:cxn modelId="{9905A2A4-6FA9-44F7-B867-21D35E3ECEBA}" type="presParOf" srcId="{A61C5412-C9FB-41A8-BEED-D5D70F44DF25}" destId="{6F477582-2893-4EE3-8A99-CD659D56C5CF}" srcOrd="0" destOrd="0" presId="urn:microsoft.com/office/officeart/2005/8/layout/hierarchy1"/>
    <dgm:cxn modelId="{86EA9D3E-CCD9-4994-9E03-BB375AB1BC97}" type="presParOf" srcId="{A61C5412-C9FB-41A8-BEED-D5D70F44DF25}" destId="{82CD0067-1416-4488-8B9E-C01FED1184CF}" srcOrd="1" destOrd="0" presId="urn:microsoft.com/office/officeart/2005/8/layout/hierarchy1"/>
    <dgm:cxn modelId="{2009EC60-8BAA-4FB2-97F0-4EEE1A1FA2D1}" type="presParOf" srcId="{82CD0067-1416-4488-8B9E-C01FED1184CF}" destId="{ADFA18C0-674A-4723-B95C-DD1FC5A982C6}" srcOrd="0" destOrd="0" presId="urn:microsoft.com/office/officeart/2005/8/layout/hierarchy1"/>
    <dgm:cxn modelId="{43E3F758-5BDF-48B4-88AE-9B6848B15BE9}" type="presParOf" srcId="{ADFA18C0-674A-4723-B95C-DD1FC5A982C6}" destId="{1401B8A8-1B20-4B19-8870-6D5241DDAA7A}" srcOrd="0" destOrd="0" presId="urn:microsoft.com/office/officeart/2005/8/layout/hierarchy1"/>
    <dgm:cxn modelId="{C8820511-533A-489A-B59B-F0051FE1F077}" type="presParOf" srcId="{ADFA18C0-674A-4723-B95C-DD1FC5A982C6}" destId="{ED08F9CC-C03E-4D71-AE2C-2B9101696A8A}" srcOrd="1" destOrd="0" presId="urn:microsoft.com/office/officeart/2005/8/layout/hierarchy1"/>
    <dgm:cxn modelId="{1C7DC681-D1BA-4EAC-964C-F3344CCD3E5C}" type="presParOf" srcId="{82CD0067-1416-4488-8B9E-C01FED1184CF}" destId="{3BFD0210-FE6B-4555-920E-04E65982683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77582-2893-4EE3-8A99-CD659D56C5CF}">
      <dsp:nvSpPr>
        <dsp:cNvPr id="0" name=""/>
        <dsp:cNvSpPr/>
      </dsp:nvSpPr>
      <dsp:spPr>
        <a:xfrm>
          <a:off x="3835725" y="3502893"/>
          <a:ext cx="781948" cy="401588"/>
        </a:xfrm>
        <a:custGeom>
          <a:avLst/>
          <a:gdLst/>
          <a:ahLst/>
          <a:cxnLst/>
          <a:rect l="0" t="0" r="0" b="0"/>
          <a:pathLst>
            <a:path>
              <a:moveTo>
                <a:pt x="781948" y="0"/>
              </a:moveTo>
              <a:lnTo>
                <a:pt x="781948" y="271200"/>
              </a:lnTo>
              <a:lnTo>
                <a:pt x="0" y="271200"/>
              </a:lnTo>
              <a:lnTo>
                <a:pt x="0" y="401588"/>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744FA2-8321-4A43-889B-9304F4ED7D61}">
      <dsp:nvSpPr>
        <dsp:cNvPr id="0" name=""/>
        <dsp:cNvSpPr/>
      </dsp:nvSpPr>
      <dsp:spPr>
        <a:xfrm>
          <a:off x="4571953" y="2199786"/>
          <a:ext cx="91440" cy="409346"/>
        </a:xfrm>
        <a:custGeom>
          <a:avLst/>
          <a:gdLst/>
          <a:ahLst/>
          <a:cxnLst/>
          <a:rect l="0" t="0" r="0" b="0"/>
          <a:pathLst>
            <a:path>
              <a:moveTo>
                <a:pt x="45720" y="0"/>
              </a:moveTo>
              <a:lnTo>
                <a:pt x="45720" y="409346"/>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B81875-A236-4212-8ED4-C2C0375B9802}">
      <dsp:nvSpPr>
        <dsp:cNvPr id="0" name=""/>
        <dsp:cNvSpPr/>
      </dsp:nvSpPr>
      <dsp:spPr>
        <a:xfrm>
          <a:off x="3757537" y="896679"/>
          <a:ext cx="860136" cy="409346"/>
        </a:xfrm>
        <a:custGeom>
          <a:avLst/>
          <a:gdLst/>
          <a:ahLst/>
          <a:cxnLst/>
          <a:rect l="0" t="0" r="0" b="0"/>
          <a:pathLst>
            <a:path>
              <a:moveTo>
                <a:pt x="0" y="0"/>
              </a:moveTo>
              <a:lnTo>
                <a:pt x="0" y="278957"/>
              </a:lnTo>
              <a:lnTo>
                <a:pt x="860136" y="278957"/>
              </a:lnTo>
              <a:lnTo>
                <a:pt x="860136" y="409346"/>
              </a:lnTo>
            </a:path>
          </a:pathLst>
        </a:custGeom>
        <a:noFill/>
        <a:ln w="19050"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555B10-4A60-4FC4-AA9E-AC5018C726C6}">
      <dsp:nvSpPr>
        <dsp:cNvPr id="0" name=""/>
        <dsp:cNvSpPr/>
      </dsp:nvSpPr>
      <dsp:spPr>
        <a:xfrm>
          <a:off x="2897400" y="3502893"/>
          <a:ext cx="938335" cy="400355"/>
        </a:xfrm>
        <a:custGeom>
          <a:avLst/>
          <a:gdLst/>
          <a:ahLst/>
          <a:cxnLst/>
          <a:rect l="0" t="0" r="0" b="0"/>
          <a:pathLst>
            <a:path>
              <a:moveTo>
                <a:pt x="0" y="0"/>
              </a:moveTo>
              <a:lnTo>
                <a:pt x="0" y="269966"/>
              </a:lnTo>
              <a:lnTo>
                <a:pt x="938335" y="269966"/>
              </a:lnTo>
              <a:lnTo>
                <a:pt x="938335" y="400355"/>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84DB-3385-4BAB-A907-17D758F3CDE5}">
      <dsp:nvSpPr>
        <dsp:cNvPr id="0" name=""/>
        <dsp:cNvSpPr/>
      </dsp:nvSpPr>
      <dsp:spPr>
        <a:xfrm>
          <a:off x="2851680" y="2199786"/>
          <a:ext cx="91440" cy="409346"/>
        </a:xfrm>
        <a:custGeom>
          <a:avLst/>
          <a:gdLst/>
          <a:ahLst/>
          <a:cxnLst/>
          <a:rect l="0" t="0" r="0" b="0"/>
          <a:pathLst>
            <a:path>
              <a:moveTo>
                <a:pt x="45720" y="0"/>
              </a:moveTo>
              <a:lnTo>
                <a:pt x="45720" y="409346"/>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1DD0E-9F09-4020-88BC-EE6444F8B3E2}">
      <dsp:nvSpPr>
        <dsp:cNvPr id="0" name=""/>
        <dsp:cNvSpPr/>
      </dsp:nvSpPr>
      <dsp:spPr>
        <a:xfrm>
          <a:off x="2897400" y="896679"/>
          <a:ext cx="860136" cy="409346"/>
        </a:xfrm>
        <a:custGeom>
          <a:avLst/>
          <a:gdLst/>
          <a:ahLst/>
          <a:cxnLst/>
          <a:rect l="0" t="0" r="0" b="0"/>
          <a:pathLst>
            <a:path>
              <a:moveTo>
                <a:pt x="860136" y="0"/>
              </a:moveTo>
              <a:lnTo>
                <a:pt x="860136" y="278957"/>
              </a:lnTo>
              <a:lnTo>
                <a:pt x="0" y="278957"/>
              </a:lnTo>
              <a:lnTo>
                <a:pt x="0" y="409346"/>
              </a:lnTo>
            </a:path>
          </a:pathLst>
        </a:custGeom>
        <a:noFill/>
        <a:ln w="19050"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61E5C9-032D-49EF-B199-3087A1176C66}">
      <dsp:nvSpPr>
        <dsp:cNvPr id="0" name=""/>
        <dsp:cNvSpPr/>
      </dsp:nvSpPr>
      <dsp:spPr>
        <a:xfrm>
          <a:off x="3053789" y="2919"/>
          <a:ext cx="1407496" cy="893760"/>
        </a:xfrm>
        <a:prstGeom prst="roundRect">
          <a:avLst>
            <a:gd name="adj" fmla="val 10000"/>
          </a:avLst>
        </a:prstGeom>
        <a:gradFill rotWithShape="0">
          <a:gsLst>
            <a:gs pos="0">
              <a:schemeClr val="accent3">
                <a:hueOff val="0"/>
                <a:satOff val="0"/>
                <a:lumOff val="0"/>
                <a:alphaOff val="0"/>
                <a:tint val="65000"/>
                <a:lumMod val="110000"/>
              </a:schemeClr>
            </a:gs>
            <a:gs pos="88000">
              <a:schemeClr val="accent3">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DC5BB00-B894-4227-95EE-75661CE9131E}">
      <dsp:nvSpPr>
        <dsp:cNvPr id="0" name=""/>
        <dsp:cNvSpPr/>
      </dsp:nvSpPr>
      <dsp:spPr>
        <a:xfrm>
          <a:off x="3210177" y="151488"/>
          <a:ext cx="1407496" cy="893760"/>
        </a:xfrm>
        <a:prstGeom prst="roundRect">
          <a:avLst>
            <a:gd name="adj" fmla="val 10000"/>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Raspberry Pi</a:t>
          </a:r>
        </a:p>
      </dsp:txBody>
      <dsp:txXfrm>
        <a:off x="3236354" y="177665"/>
        <a:ext cx="1355142" cy="841406"/>
      </dsp:txXfrm>
    </dsp:sp>
    <dsp:sp modelId="{473E75B4-0153-4EBF-9416-106A79D61E24}">
      <dsp:nvSpPr>
        <dsp:cNvPr id="0" name=""/>
        <dsp:cNvSpPr/>
      </dsp:nvSpPr>
      <dsp:spPr>
        <a:xfrm>
          <a:off x="2193652" y="1306026"/>
          <a:ext cx="1407496" cy="893760"/>
        </a:xfrm>
        <a:prstGeom prst="roundRect">
          <a:avLst>
            <a:gd name="adj" fmla="val 10000"/>
          </a:avLst>
        </a:prstGeom>
        <a:gradFill rotWithShape="0">
          <a:gsLst>
            <a:gs pos="0">
              <a:schemeClr val="accent5">
                <a:hueOff val="0"/>
                <a:satOff val="0"/>
                <a:lumOff val="0"/>
                <a:alphaOff val="0"/>
                <a:tint val="65000"/>
                <a:lumMod val="110000"/>
              </a:schemeClr>
            </a:gs>
            <a:gs pos="88000">
              <a:schemeClr val="accent5">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193DF18-4853-42BC-9F4B-4F335D931074}">
      <dsp:nvSpPr>
        <dsp:cNvPr id="0" name=""/>
        <dsp:cNvSpPr/>
      </dsp:nvSpPr>
      <dsp:spPr>
        <a:xfrm>
          <a:off x="2350041" y="1454595"/>
          <a:ext cx="1407496" cy="893760"/>
        </a:xfrm>
        <a:prstGeom prst="roundRect">
          <a:avLst>
            <a:gd name="adj" fmla="val 10000"/>
          </a:avLst>
        </a:prstGeom>
        <a:solidFill>
          <a:schemeClr val="lt1">
            <a:alpha val="90000"/>
            <a:hueOff val="0"/>
            <a:satOff val="0"/>
            <a:lumOff val="0"/>
            <a:alphaOff val="0"/>
          </a:schemeClr>
        </a:solidFill>
        <a:ln w="1270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Spectrogram</a:t>
          </a:r>
        </a:p>
      </dsp:txBody>
      <dsp:txXfrm>
        <a:off x="2376218" y="1480772"/>
        <a:ext cx="1355142" cy="841406"/>
      </dsp:txXfrm>
    </dsp:sp>
    <dsp:sp modelId="{FDF7BD8D-0FA3-4755-9EA9-0EE8F39DAF38}">
      <dsp:nvSpPr>
        <dsp:cNvPr id="0" name=""/>
        <dsp:cNvSpPr/>
      </dsp:nvSpPr>
      <dsp:spPr>
        <a:xfrm>
          <a:off x="2193652" y="2609133"/>
          <a:ext cx="1407496" cy="893760"/>
        </a:xfrm>
        <a:prstGeom prst="roundRect">
          <a:avLst>
            <a:gd name="adj" fmla="val 10000"/>
          </a:avLst>
        </a:prstGeom>
        <a:gradFill rotWithShape="0">
          <a:gsLst>
            <a:gs pos="0">
              <a:schemeClr val="accent6">
                <a:hueOff val="0"/>
                <a:satOff val="0"/>
                <a:lumOff val="0"/>
                <a:alphaOff val="0"/>
                <a:tint val="65000"/>
                <a:lumMod val="110000"/>
              </a:schemeClr>
            </a:gs>
            <a:gs pos="88000">
              <a:schemeClr val="accent6">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616E871-D2A5-4958-BD61-8C7A94E9B4B3}">
      <dsp:nvSpPr>
        <dsp:cNvPr id="0" name=""/>
        <dsp:cNvSpPr/>
      </dsp:nvSpPr>
      <dsp:spPr>
        <a:xfrm>
          <a:off x="2350041" y="2757702"/>
          <a:ext cx="1407496" cy="893760"/>
        </a:xfrm>
        <a:prstGeom prst="roundRect">
          <a:avLst>
            <a:gd name="adj" fmla="val 10000"/>
          </a:avLst>
        </a:prstGeom>
        <a:solidFill>
          <a:schemeClr val="lt1">
            <a:alpha val="90000"/>
            <a:hueOff val="0"/>
            <a:satOff val="0"/>
            <a:lumOff val="0"/>
            <a:alphaOff val="0"/>
          </a:schemeClr>
        </a:solidFill>
        <a:ln w="12700"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Neural Network model</a:t>
          </a:r>
        </a:p>
      </dsp:txBody>
      <dsp:txXfrm>
        <a:off x="2376218" y="2783879"/>
        <a:ext cx="1355142" cy="841406"/>
      </dsp:txXfrm>
    </dsp:sp>
    <dsp:sp modelId="{B28034CD-D282-445F-998A-12B2C2FB861D}">
      <dsp:nvSpPr>
        <dsp:cNvPr id="0" name=""/>
        <dsp:cNvSpPr/>
      </dsp:nvSpPr>
      <dsp:spPr>
        <a:xfrm>
          <a:off x="3131988" y="3903249"/>
          <a:ext cx="1407496" cy="893760"/>
        </a:xfrm>
        <a:prstGeom prst="roundRect">
          <a:avLst>
            <a:gd name="adj" fmla="val 10000"/>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59CB78-D2DB-4186-B726-2617F676A836}">
      <dsp:nvSpPr>
        <dsp:cNvPr id="0" name=""/>
        <dsp:cNvSpPr/>
      </dsp:nvSpPr>
      <dsp:spPr>
        <a:xfrm>
          <a:off x="3288376" y="4051818"/>
          <a:ext cx="1407496" cy="893760"/>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3314553" y="4077995"/>
        <a:ext cx="1355142" cy="841406"/>
      </dsp:txXfrm>
    </dsp:sp>
    <dsp:sp modelId="{F8AE332B-19F0-42A2-AD94-D66602924C93}">
      <dsp:nvSpPr>
        <dsp:cNvPr id="0" name=""/>
        <dsp:cNvSpPr/>
      </dsp:nvSpPr>
      <dsp:spPr>
        <a:xfrm>
          <a:off x="3913925" y="1306026"/>
          <a:ext cx="1407496" cy="893760"/>
        </a:xfrm>
        <a:prstGeom prst="roundRect">
          <a:avLst>
            <a:gd name="adj" fmla="val 10000"/>
          </a:avLst>
        </a:prstGeom>
        <a:gradFill rotWithShape="0">
          <a:gsLst>
            <a:gs pos="0">
              <a:schemeClr val="accent5">
                <a:hueOff val="0"/>
                <a:satOff val="0"/>
                <a:lumOff val="0"/>
                <a:alphaOff val="0"/>
                <a:tint val="65000"/>
                <a:lumMod val="110000"/>
              </a:schemeClr>
            </a:gs>
            <a:gs pos="88000">
              <a:schemeClr val="accent5">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37B401-A0B2-442C-A6AC-6973253B3FC4}">
      <dsp:nvSpPr>
        <dsp:cNvPr id="0" name=""/>
        <dsp:cNvSpPr/>
      </dsp:nvSpPr>
      <dsp:spPr>
        <a:xfrm>
          <a:off x="4070314" y="1454595"/>
          <a:ext cx="1407496" cy="893760"/>
        </a:xfrm>
        <a:prstGeom prst="roundRect">
          <a:avLst>
            <a:gd name="adj" fmla="val 10000"/>
          </a:avLst>
        </a:prstGeom>
        <a:solidFill>
          <a:schemeClr val="lt1">
            <a:alpha val="90000"/>
            <a:hueOff val="0"/>
            <a:satOff val="0"/>
            <a:lumOff val="0"/>
            <a:alphaOff val="0"/>
          </a:schemeClr>
        </a:solidFill>
        <a:ln w="1270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Filter</a:t>
          </a:r>
        </a:p>
      </dsp:txBody>
      <dsp:txXfrm>
        <a:off x="4096491" y="1480772"/>
        <a:ext cx="1355142" cy="841406"/>
      </dsp:txXfrm>
    </dsp:sp>
    <dsp:sp modelId="{D2C4CB77-CD85-4FD8-A224-751407C369AA}">
      <dsp:nvSpPr>
        <dsp:cNvPr id="0" name=""/>
        <dsp:cNvSpPr/>
      </dsp:nvSpPr>
      <dsp:spPr>
        <a:xfrm>
          <a:off x="3913925" y="2609133"/>
          <a:ext cx="1407496" cy="893760"/>
        </a:xfrm>
        <a:prstGeom prst="roundRect">
          <a:avLst>
            <a:gd name="adj" fmla="val 10000"/>
          </a:avLst>
        </a:prstGeom>
        <a:gradFill rotWithShape="0">
          <a:gsLst>
            <a:gs pos="0">
              <a:schemeClr val="accent6">
                <a:hueOff val="0"/>
                <a:satOff val="0"/>
                <a:lumOff val="0"/>
                <a:alphaOff val="0"/>
                <a:tint val="65000"/>
                <a:lumMod val="110000"/>
              </a:schemeClr>
            </a:gs>
            <a:gs pos="88000">
              <a:schemeClr val="accent6">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6A1AADC-A632-47B3-B5DE-3DF50BA0B141}">
      <dsp:nvSpPr>
        <dsp:cNvPr id="0" name=""/>
        <dsp:cNvSpPr/>
      </dsp:nvSpPr>
      <dsp:spPr>
        <a:xfrm>
          <a:off x="4070314" y="2757702"/>
          <a:ext cx="1407496" cy="893760"/>
        </a:xfrm>
        <a:prstGeom prst="roundRect">
          <a:avLst>
            <a:gd name="adj" fmla="val 10000"/>
          </a:avLst>
        </a:prstGeom>
        <a:solidFill>
          <a:schemeClr val="lt1">
            <a:alpha val="90000"/>
            <a:hueOff val="0"/>
            <a:satOff val="0"/>
            <a:lumOff val="0"/>
            <a:alphaOff val="0"/>
          </a:schemeClr>
        </a:solidFill>
        <a:ln w="12700"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Direction of emergency vehicle</a:t>
          </a:r>
        </a:p>
      </dsp:txBody>
      <dsp:txXfrm>
        <a:off x="4096491" y="2783879"/>
        <a:ext cx="1355142" cy="841406"/>
      </dsp:txXfrm>
    </dsp:sp>
    <dsp:sp modelId="{1401B8A8-1B20-4B19-8870-6D5241DDAA7A}">
      <dsp:nvSpPr>
        <dsp:cNvPr id="0" name=""/>
        <dsp:cNvSpPr/>
      </dsp:nvSpPr>
      <dsp:spPr>
        <a:xfrm>
          <a:off x="3131977" y="3904482"/>
          <a:ext cx="1407496" cy="893760"/>
        </a:xfrm>
        <a:prstGeom prst="roundRect">
          <a:avLst>
            <a:gd name="adj" fmla="val 10000"/>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D08F9CC-C03E-4D71-AE2C-2B9101696A8A}">
      <dsp:nvSpPr>
        <dsp:cNvPr id="0" name=""/>
        <dsp:cNvSpPr/>
      </dsp:nvSpPr>
      <dsp:spPr>
        <a:xfrm>
          <a:off x="3288365" y="4053051"/>
          <a:ext cx="1407496" cy="893760"/>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Traffic control</a:t>
          </a:r>
        </a:p>
      </dsp:txBody>
      <dsp:txXfrm>
        <a:off x="3314542" y="4079228"/>
        <a:ext cx="1355142" cy="8414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33C46-52BC-4641-B494-53AC3D2F1FD2}" type="datetimeFigureOut">
              <a:rPr lang="en-US" smtClean="0"/>
              <a:t>7/15/2022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BECBE-3018-4CE3-A2C1-BC86CFA665A0}" type="slidenum">
              <a:rPr lang="en-US" smtClean="0"/>
              <a:t>‹#›</a:t>
            </a:fld>
            <a:endParaRPr lang="en-US"/>
          </a:p>
        </p:txBody>
      </p:sp>
    </p:spTree>
    <p:extLst>
      <p:ext uri="{BB962C8B-B14F-4D97-AF65-F5344CB8AC3E}">
        <p14:creationId xmlns:p14="http://schemas.microsoft.com/office/powerpoint/2010/main" val="303073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5BECBE-3018-4CE3-A2C1-BC86CFA665A0}" type="slidenum">
              <a:rPr lang="en-US" smtClean="0"/>
              <a:t>7</a:t>
            </a:fld>
            <a:endParaRPr lang="en-US"/>
          </a:p>
        </p:txBody>
      </p:sp>
    </p:spTree>
    <p:extLst>
      <p:ext uri="{BB962C8B-B14F-4D97-AF65-F5344CB8AC3E}">
        <p14:creationId xmlns:p14="http://schemas.microsoft.com/office/powerpoint/2010/main" val="224672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5BECBE-3018-4CE3-A2C1-BC86CFA665A0}" type="slidenum">
              <a:rPr lang="en-US" smtClean="0"/>
              <a:t>21</a:t>
            </a:fld>
            <a:endParaRPr lang="en-US"/>
          </a:p>
        </p:txBody>
      </p:sp>
    </p:spTree>
    <p:extLst>
      <p:ext uri="{BB962C8B-B14F-4D97-AF65-F5344CB8AC3E}">
        <p14:creationId xmlns:p14="http://schemas.microsoft.com/office/powerpoint/2010/main" val="3779078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graphicFrame>
        <p:nvGraphicFramePr>
          <p:cNvPr id="18" name="Table 17"/>
          <p:cNvGraphicFramePr>
            <a:graphicFrameLocks noGrp="1"/>
          </p:cNvGraphicFramePr>
          <p:nvPr userDrawn="1">
            <p:extLst>
              <p:ext uri="{D42A27DB-BD31-4B8C-83A1-F6EECF244321}">
                <p14:modId xmlns:p14="http://schemas.microsoft.com/office/powerpoint/2010/main" val="221946608"/>
              </p:ext>
            </p:extLst>
          </p:nvPr>
        </p:nvGraphicFramePr>
        <p:xfrm>
          <a:off x="0" y="6547448"/>
          <a:ext cx="12192000" cy="314325"/>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0">
                <a:tc>
                  <a:txBody>
                    <a:bodyPr/>
                    <a:lstStyle/>
                    <a:p>
                      <a:pPr algn="l" fontAlgn="b"/>
                      <a:r>
                        <a:rPr lang="en-US" sz="2000" b="0" u="none" strike="noStrike" dirty="0">
                          <a:solidFill>
                            <a:srgbClr val="002060"/>
                          </a:solidFill>
                          <a:effectLst/>
                          <a:latin typeface="Times New Roman" pitchFamily="18" charset="0"/>
                          <a:cs typeface="Times New Roman" pitchFamily="18" charset="0"/>
                        </a:rPr>
                        <a:t>Title</a:t>
                      </a:r>
                      <a:r>
                        <a:rPr lang="en-US" sz="2000" b="0" u="none" strike="noStrike" baseline="0" dirty="0">
                          <a:solidFill>
                            <a:srgbClr val="002060"/>
                          </a:solidFill>
                          <a:effectLst/>
                          <a:latin typeface="Times New Roman" pitchFamily="18" charset="0"/>
                          <a:cs typeface="Times New Roman" pitchFamily="18" charset="0"/>
                        </a:rPr>
                        <a:t>:                                                             USN:</a:t>
                      </a:r>
                      <a:endParaRPr lang="en-US" sz="2000" b="0" i="0" u="none" strike="noStrike" dirty="0">
                        <a:solidFill>
                          <a:srgbClr val="002060"/>
                        </a:solidFill>
                        <a:effectLst/>
                        <a:latin typeface="Times New Roman" pitchFamily="18" charset="0"/>
                        <a:cs typeface="Times New Roman" pitchFamily="18"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09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1090364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4388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1601677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84245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940517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3963898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1918511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lvl1pPr>
              <a:defRPr sz="1400" b="1">
                <a:solidFill>
                  <a:schemeClr val="tx1"/>
                </a:solidFill>
                <a:latin typeface="Times New Roman" panose="02020603050405020304" pitchFamily="18" charset="0"/>
                <a:cs typeface="Times New Roman" panose="02020603050405020304" pitchFamily="18" charset="0"/>
              </a:defRPr>
            </a:lvl1pPr>
          </a:lstStyle>
          <a:p>
            <a:r>
              <a:rPr lang="en-US" dirty="0"/>
              <a:t>1BI16EC001</a:t>
            </a:r>
          </a:p>
        </p:txBody>
      </p:sp>
      <p:sp>
        <p:nvSpPr>
          <p:cNvPr id="8" name="Slide Number Placeholder 7"/>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3266340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3220254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1BI16EC001</a:t>
            </a:r>
          </a:p>
        </p:txBody>
      </p:sp>
      <p:sp>
        <p:nvSpPr>
          <p:cNvPr id="6" name="Slide Number Placeholder 5"/>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395247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1BI16EC001</a:t>
            </a:r>
          </a:p>
        </p:txBody>
      </p:sp>
      <p:sp>
        <p:nvSpPr>
          <p:cNvPr id="7" name="Slide Number Placeholder 6"/>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2323477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1BI16EC001</a:t>
            </a:r>
          </a:p>
        </p:txBody>
      </p:sp>
      <p:sp>
        <p:nvSpPr>
          <p:cNvPr id="9" name="Slide Number Placeholder 8"/>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605103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1BI16EC001</a:t>
            </a:r>
          </a:p>
        </p:txBody>
      </p:sp>
      <p:sp>
        <p:nvSpPr>
          <p:cNvPr id="5" name="Slide Number Placeholder 4"/>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3150867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625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1BI16EC001</a:t>
            </a:r>
          </a:p>
        </p:txBody>
      </p:sp>
      <p:sp>
        <p:nvSpPr>
          <p:cNvPr id="7" name="Slide Number Placeholder 6"/>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297260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1BI16EC001</a:t>
            </a:r>
          </a:p>
        </p:txBody>
      </p:sp>
      <p:sp>
        <p:nvSpPr>
          <p:cNvPr id="7" name="Slide Number Placeholder 6"/>
          <p:cNvSpPr>
            <a:spLocks noGrp="1"/>
          </p:cNvSpPr>
          <p:nvPr>
            <p:ph type="sldNum" sz="quarter" idx="12"/>
          </p:nvPr>
        </p:nvSpPr>
        <p:spPr/>
        <p:txBody>
          <a:bodyPr/>
          <a:lstStyle/>
          <a:p>
            <a:fld id="{34A280B0-81BA-4524-ABFC-36CF51D50F7D}" type="slidenum">
              <a:rPr lang="en-US" smtClean="0"/>
              <a:t>‹#›</a:t>
            </a:fld>
            <a:endParaRPr lang="en-US"/>
          </a:p>
        </p:txBody>
      </p:sp>
    </p:spTree>
    <p:extLst>
      <p:ext uri="{BB962C8B-B14F-4D97-AF65-F5344CB8AC3E}">
        <p14:creationId xmlns:p14="http://schemas.microsoft.com/office/powerpoint/2010/main" val="352170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1BI16EC001</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A280B0-81BA-4524-ABFC-36CF51D50F7D}" type="slidenum">
              <a:rPr lang="en-US" smtClean="0"/>
              <a:t>‹#›</a:t>
            </a:fld>
            <a:endParaRPr lang="en-US"/>
          </a:p>
        </p:txBody>
      </p:sp>
    </p:spTree>
    <p:extLst>
      <p:ext uri="{BB962C8B-B14F-4D97-AF65-F5344CB8AC3E}">
        <p14:creationId xmlns:p14="http://schemas.microsoft.com/office/powerpoint/2010/main" val="40077354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55"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1.png"/><Relationship Id="rId4" Type="http://schemas.openxmlformats.org/officeDocument/2006/relationships/image" Target="../media/image37.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0.png"/><Relationship Id="rId1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5" Type="http://schemas.openxmlformats.org/officeDocument/2006/relationships/image" Target="../media/image12.jpeg"/><Relationship Id="rId10" Type="http://schemas.openxmlformats.org/officeDocument/2006/relationships/image" Target="../media/image7.jpeg"/><Relationship Id="rId4" Type="http://schemas.openxmlformats.org/officeDocument/2006/relationships/diagramData" Target="../diagrams/data1.xml"/><Relationship Id="rId9" Type="http://schemas.openxmlformats.org/officeDocument/2006/relationships/image" Target="../media/image6.jpeg"/><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192000" cy="1077218"/>
          </a:xfrm>
          <a:prstGeom prst="rect">
            <a:avLst/>
          </a:prstGeom>
          <a:solidFill>
            <a:schemeClr val="bg1"/>
          </a:solidFill>
          <a:ln w="28575">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BANGALORE INSTITUTE OF TECHNOLOGY</a:t>
            </a:r>
          </a:p>
          <a:p>
            <a:pPr algn="ctr"/>
            <a:r>
              <a:rPr lang="en-US" sz="2000" b="1" dirty="0">
                <a:latin typeface="Times New Roman" panose="02020603050405020304" pitchFamily="18" charset="0"/>
                <a:cs typeface="Times New Roman" panose="02020603050405020304" pitchFamily="18" charset="0"/>
              </a:rPr>
              <a:t>DEPARTMENT OF ELECTRONICS AND COMMUNICATION ENGINEERING</a:t>
            </a:r>
          </a:p>
          <a:p>
            <a:pPr algn="ctr"/>
            <a:endParaRPr lang="en-US" sz="2000" b="1" dirty="0">
              <a:latin typeface="Times New Roman" panose="02020603050405020304" pitchFamily="18" charset="0"/>
              <a:cs typeface="Times New Roman" panose="02020603050405020304" pitchFamily="18" charset="0"/>
            </a:endParaRPr>
          </a:p>
        </p:txBody>
      </p:sp>
      <p:pic>
        <p:nvPicPr>
          <p:cNvPr id="1026" name="Picture 2" descr="Bangalore Institute of Technology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23236" y="36592"/>
            <a:ext cx="952789" cy="110205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vtu-logo-compressed - VTUsou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66099" y="3621"/>
            <a:ext cx="952789" cy="1100790"/>
          </a:xfrm>
          <a:prstGeom prst="rect">
            <a:avLst/>
          </a:prstGeom>
        </p:spPr>
      </p:pic>
      <p:sp>
        <p:nvSpPr>
          <p:cNvPr id="7" name="TextBox 6"/>
          <p:cNvSpPr txBox="1"/>
          <p:nvPr/>
        </p:nvSpPr>
        <p:spPr>
          <a:xfrm>
            <a:off x="815491" y="2179080"/>
            <a:ext cx="10561017" cy="1608133"/>
          </a:xfrm>
          <a:prstGeom prst="rect">
            <a:avLst/>
          </a:prstGeom>
          <a:solidFill>
            <a:schemeClr val="accent1">
              <a:lumMod val="20000"/>
              <a:lumOff val="80000"/>
            </a:schemeClr>
          </a:solidFill>
          <a:ln w="28575">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SMART TRAFFIC CONTROL SYSTEM</a:t>
            </a:r>
          </a:p>
          <a:p>
            <a:pPr algn="ctr"/>
            <a:endParaRPr lang="en-US" sz="1050" b="1" dirty="0">
              <a:latin typeface="Times New Roman" panose="02020603050405020304" pitchFamily="18" charset="0"/>
              <a:cs typeface="Times New Roman" panose="02020603050405020304" pitchFamily="18" charset="0"/>
            </a:endParaRPr>
          </a:p>
          <a:p>
            <a:pPr algn="ctr"/>
            <a:r>
              <a:rPr lang="en-US" sz="4400" b="1" dirty="0">
                <a:latin typeface="Times New Roman" panose="02020603050405020304" pitchFamily="18" charset="0"/>
                <a:cs typeface="Times New Roman" panose="02020603050405020304" pitchFamily="18" charset="0"/>
              </a:rPr>
              <a:t> FOR EMERGENCY VEHICLES</a:t>
            </a:r>
          </a:p>
        </p:txBody>
      </p:sp>
      <p:sp>
        <p:nvSpPr>
          <p:cNvPr id="9" name="Subtitle 2"/>
          <p:cNvSpPr txBox="1">
            <a:spLocks/>
          </p:cNvSpPr>
          <p:nvPr/>
        </p:nvSpPr>
        <p:spPr>
          <a:xfrm>
            <a:off x="7936001" y="4986778"/>
            <a:ext cx="3321239" cy="1248586"/>
          </a:xfrm>
          <a:prstGeom prst="rect">
            <a:avLst/>
          </a:prstGeom>
          <a:solidFill>
            <a:srgbClr val="CCECFF">
              <a:alpha val="49804"/>
            </a:srgbClr>
          </a:solidFill>
          <a:ln>
            <a:noFill/>
          </a:ln>
          <a:effectLst/>
          <a:scene3d>
            <a:camera prst="orthographicFront">
              <a:rot lat="0" lon="0" rev="0"/>
            </a:camera>
            <a:lightRig rig="contrasting" dir="t">
              <a:rot lat="0" lon="0" rev="7800000"/>
            </a:lightRig>
          </a:scene3d>
          <a:sp3d>
            <a:bevelT w="139700" h="139700"/>
          </a:sp3d>
        </p:spPr>
        <p:txBody>
          <a:bodyPr vert="horz" lIns="91440" tIns="45720" rIns="91440" bIns="45720" rtlCol="0" anchor="t">
            <a:noAutofit/>
          </a:bodyPr>
          <a:lstStyle/>
          <a:p>
            <a:r>
              <a:rPr lang="en-US" sz="1600" dirty="0">
                <a:solidFill>
                  <a:srgbClr val="000000"/>
                </a:solidFill>
                <a:latin typeface="Times New Roman" panose="02020603050405020304" pitchFamily="18" charset="0"/>
                <a:cs typeface="Times New Roman" panose="02020603050405020304" pitchFamily="18" charset="0"/>
              </a:rPr>
              <a:t>H P Jeevan - 1BI18EC051</a:t>
            </a:r>
          </a:p>
          <a:p>
            <a:r>
              <a:rPr lang="en-US" sz="1600" dirty="0">
                <a:solidFill>
                  <a:srgbClr val="000000"/>
                </a:solidFill>
                <a:latin typeface="Times New Roman" panose="02020603050405020304" pitchFamily="18" charset="0"/>
                <a:cs typeface="Times New Roman" panose="02020603050405020304" pitchFamily="18" charset="0"/>
              </a:rPr>
              <a:t>G Rohith - 1BI18EC045</a:t>
            </a:r>
          </a:p>
          <a:p>
            <a:r>
              <a:rPr lang="en-US" sz="1600" dirty="0" err="1">
                <a:solidFill>
                  <a:srgbClr val="000000"/>
                </a:solidFill>
                <a:latin typeface="Times New Roman" panose="02020603050405020304" pitchFamily="18" charset="0"/>
                <a:cs typeface="Times New Roman" panose="02020603050405020304" pitchFamily="18" charset="0"/>
              </a:rPr>
              <a:t>Emyl</a:t>
            </a:r>
            <a:r>
              <a:rPr lang="en-US" sz="1600" dirty="0">
                <a:solidFill>
                  <a:srgbClr val="000000"/>
                </a:solidFill>
                <a:latin typeface="Times New Roman" panose="02020603050405020304" pitchFamily="18" charset="0"/>
                <a:cs typeface="Times New Roman" panose="02020603050405020304" pitchFamily="18" charset="0"/>
              </a:rPr>
              <a:t> Varghese George </a:t>
            </a:r>
            <a:r>
              <a:rPr lang="en-US" sz="1400" dirty="0">
                <a:solidFill>
                  <a:srgbClr val="000000"/>
                </a:solidFill>
                <a:latin typeface="Times New Roman" panose="02020603050405020304" pitchFamily="18" charset="0"/>
                <a:cs typeface="Times New Roman" panose="02020603050405020304" pitchFamily="18" charset="0"/>
              </a:rPr>
              <a:t>- </a:t>
            </a:r>
            <a:r>
              <a:rPr lang="en-US" sz="1600" dirty="0">
                <a:solidFill>
                  <a:srgbClr val="000000"/>
                </a:solidFill>
                <a:latin typeface="Times New Roman" panose="02020603050405020304" pitchFamily="18" charset="0"/>
                <a:cs typeface="Times New Roman" panose="02020603050405020304" pitchFamily="18" charset="0"/>
              </a:rPr>
              <a:t>1BI18EC044</a:t>
            </a:r>
          </a:p>
          <a:p>
            <a:r>
              <a:rPr lang="en-US" dirty="0">
                <a:solidFill>
                  <a:srgbClr val="000000"/>
                </a:solidFill>
                <a:latin typeface="Times New Roman" panose="02020603050405020304" pitchFamily="18" charset="0"/>
                <a:cs typeface="Times New Roman" panose="02020603050405020304" pitchFamily="18" charset="0"/>
              </a:rPr>
              <a:t>  </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Aft>
                <a:spcPts val="0"/>
              </a:spcAft>
              <a:buClr>
                <a:schemeClr val="accent1"/>
              </a:buClr>
              <a:buSzTx/>
              <a:buFont typeface="Wingdings 3" charset="2"/>
              <a:buNone/>
              <a:tabLst/>
              <a:defRPr/>
            </a:pPr>
            <a:r>
              <a:rPr lang="en-US" dirty="0">
                <a:solidFill>
                  <a:srgbClr val="000000"/>
                </a:solidFill>
                <a:latin typeface="Times New Roman" panose="02020603050405020304" pitchFamily="18" charset="0"/>
              </a:rPr>
              <a:t>  </a:t>
            </a:r>
            <a:endParaRPr kumimoji="0" lang="en-US" sz="18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p:txBody>
      </p:sp>
      <p:sp>
        <p:nvSpPr>
          <p:cNvPr id="12" name="Rectangle 11"/>
          <p:cNvSpPr/>
          <p:nvPr/>
        </p:nvSpPr>
        <p:spPr>
          <a:xfrm>
            <a:off x="7936000" y="4605901"/>
            <a:ext cx="3321239" cy="369332"/>
          </a:xfrm>
          <a:prstGeom prst="rect">
            <a:avLst/>
          </a:prstGeom>
          <a:solidFill>
            <a:srgbClr val="FFC000"/>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r>
              <a:rPr lang="en-US" b="1" dirty="0">
                <a:solidFill>
                  <a:srgbClr val="000000"/>
                </a:solidFill>
                <a:latin typeface="Times New Roman" panose="02020603050405020304" pitchFamily="18" charset="0"/>
              </a:rPr>
              <a:t>Presented by: </a:t>
            </a:r>
            <a:endParaRPr lang="en-US" b="1" dirty="0"/>
          </a:p>
        </p:txBody>
      </p:sp>
      <p:sp>
        <p:nvSpPr>
          <p:cNvPr id="10" name="Subtitle 2">
            <a:extLst>
              <a:ext uri="{FF2B5EF4-FFF2-40B4-BE49-F238E27FC236}">
                <a16:creationId xmlns:a16="http://schemas.microsoft.com/office/drawing/2014/main" id="{6FC934EF-597B-BBD3-E0F8-C2EAC83FDF82}"/>
              </a:ext>
            </a:extLst>
          </p:cNvPr>
          <p:cNvSpPr txBox="1">
            <a:spLocks/>
          </p:cNvSpPr>
          <p:nvPr/>
        </p:nvSpPr>
        <p:spPr>
          <a:xfrm>
            <a:off x="952791" y="4998323"/>
            <a:ext cx="3483432" cy="1237041"/>
          </a:xfrm>
          <a:prstGeom prst="rect">
            <a:avLst/>
          </a:prstGeom>
          <a:solidFill>
            <a:srgbClr val="CCECFF">
              <a:alpha val="49804"/>
            </a:srgbClr>
          </a:solidFill>
          <a:ln>
            <a:noFill/>
          </a:ln>
          <a:effectLst/>
          <a:scene3d>
            <a:camera prst="orthographicFront">
              <a:rot lat="0" lon="0" rev="0"/>
            </a:camera>
            <a:lightRig rig="contrasting" dir="t">
              <a:rot lat="0" lon="0" rev="7800000"/>
            </a:lightRig>
          </a:scene3d>
          <a:sp3d>
            <a:bevelT w="139700" h="139700"/>
          </a:sp3d>
        </p:spPr>
        <p:txBody>
          <a:bodyPr vert="horz" lIns="91440" tIns="45720" rIns="91440" bIns="45720" rtlCol="0" anchor="t">
            <a:noAutofit/>
          </a:bodyPr>
          <a:lstStyle/>
          <a:p>
            <a:r>
              <a:rPr lang="en-US" dirty="0">
                <a:solidFill>
                  <a:srgbClr val="000000"/>
                </a:solidFill>
                <a:latin typeface="Times New Roman" panose="02020603050405020304" pitchFamily="18" charset="0"/>
                <a:cs typeface="Times New Roman" panose="02020603050405020304" pitchFamily="18" charset="0"/>
              </a:rPr>
              <a:t>Radha B L</a:t>
            </a:r>
          </a:p>
          <a:p>
            <a:r>
              <a:rPr lang="en-US" dirty="0">
                <a:solidFill>
                  <a:srgbClr val="000000"/>
                </a:solidFill>
                <a:latin typeface="Times New Roman" panose="02020603050405020304" pitchFamily="18" charset="0"/>
                <a:cs typeface="Times New Roman" panose="02020603050405020304" pitchFamily="18" charset="0"/>
              </a:rPr>
              <a:t>Associate Professor  </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algn="just"/>
            <a:r>
              <a:rPr lang="en-US" sz="1800" dirty="0">
                <a:solidFill>
                  <a:srgbClr val="000000"/>
                </a:solidFill>
                <a:latin typeface="Times New Roman" panose="02020603050405020304" pitchFamily="18" charset="0"/>
                <a:cs typeface="Times New Roman" panose="02020603050405020304" pitchFamily="18" charset="0"/>
              </a:rPr>
              <a:t>Dept. of ECE</a:t>
            </a:r>
            <a:endParaRPr lang="en-US" sz="1800" dirty="0">
              <a:latin typeface="Times New Roman" panose="02020603050405020304" pitchFamily="18" charset="0"/>
              <a:cs typeface="Times New Roman" panose="02020603050405020304" pitchFamily="18" charset="0"/>
            </a:endParaRPr>
          </a:p>
          <a:p>
            <a:pPr algn="just"/>
            <a:r>
              <a:rPr lang="en-US" sz="1800" dirty="0">
                <a:solidFill>
                  <a:srgbClr val="000000"/>
                </a:solidFill>
                <a:latin typeface="Times New Roman" panose="02020603050405020304" pitchFamily="18" charset="0"/>
                <a:cs typeface="Times New Roman" panose="02020603050405020304" pitchFamily="18" charset="0"/>
              </a:rPr>
              <a:t>BIT, Bangalore</a:t>
            </a:r>
            <a:endParaRPr lang="en-US" sz="1800" dirty="0">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Aft>
                <a:spcPts val="0"/>
              </a:spcAft>
              <a:buClr>
                <a:schemeClr val="accent1"/>
              </a:buClr>
              <a:buSzTx/>
              <a:buFont typeface="Wingdings 3" charset="2"/>
              <a:buNone/>
              <a:tabLst/>
              <a:defRPr/>
            </a:pPr>
            <a:endParaRPr kumimoji="0" lang="en-US" sz="18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p:txBody>
      </p:sp>
      <p:sp>
        <p:nvSpPr>
          <p:cNvPr id="11" name="Rectangle 10">
            <a:extLst>
              <a:ext uri="{FF2B5EF4-FFF2-40B4-BE49-F238E27FC236}">
                <a16:creationId xmlns:a16="http://schemas.microsoft.com/office/drawing/2014/main" id="{FF193E1D-E9C6-F51A-900B-2413248938C1}"/>
              </a:ext>
            </a:extLst>
          </p:cNvPr>
          <p:cNvSpPr/>
          <p:nvPr/>
        </p:nvSpPr>
        <p:spPr>
          <a:xfrm>
            <a:off x="952790" y="4617446"/>
            <a:ext cx="3483432" cy="369332"/>
          </a:xfrm>
          <a:prstGeom prst="rect">
            <a:avLst/>
          </a:prstGeom>
          <a:solidFill>
            <a:srgbClr val="FFC000"/>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r>
              <a:rPr lang="en-US" b="1" dirty="0">
                <a:solidFill>
                  <a:srgbClr val="000000"/>
                </a:solidFill>
                <a:latin typeface="Times New Roman" panose="02020603050405020304" pitchFamily="18" charset="0"/>
              </a:rPr>
              <a:t>Under the guidance of: </a:t>
            </a:r>
            <a:endParaRPr lang="en-US" b="1" dirty="0"/>
          </a:p>
        </p:txBody>
      </p:sp>
    </p:spTree>
    <p:extLst>
      <p:ext uri="{BB962C8B-B14F-4D97-AF65-F5344CB8AC3E}">
        <p14:creationId xmlns:p14="http://schemas.microsoft.com/office/powerpoint/2010/main" val="1364221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76712668"/>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06" y="707979"/>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Spectrogram:</a:t>
            </a:r>
            <a:r>
              <a:rPr lang="en-US" dirty="0">
                <a:solidFill>
                  <a:schemeClr val="tx1"/>
                </a:solidFill>
                <a:latin typeface="Bahnschrift Light" panose="020B0502040204020203" pitchFamily="34" charset="0"/>
              </a:rPr>
              <a:t> A spectrogram is a visual representation of the spectrum of frequencies of a signal as it varies with time. </a:t>
            </a: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r>
              <a:rPr lang="en-US" dirty="0">
                <a:solidFill>
                  <a:schemeClr val="tx1"/>
                </a:solidFill>
                <a:latin typeface="Bahnschrift Light" panose="020B0502040204020203" pitchFamily="34" charset="0"/>
              </a:rPr>
              <a:t>The x-axis represents the time, y-axis represents the frequency and color represents the amplitude of the each frequency.</a:t>
            </a:r>
          </a:p>
        </p:txBody>
      </p:sp>
      <p:pic>
        <p:nvPicPr>
          <p:cNvPr id="11" name="Picture 10">
            <a:extLst>
              <a:ext uri="{FF2B5EF4-FFF2-40B4-BE49-F238E27FC236}">
                <a16:creationId xmlns:a16="http://schemas.microsoft.com/office/drawing/2014/main" id="{49125D30-0D34-43A0-BA9A-F90E124F0319}"/>
              </a:ext>
            </a:extLst>
          </p:cNvPr>
          <p:cNvPicPr>
            <a:picLocks noChangeAspect="1"/>
          </p:cNvPicPr>
          <p:nvPr/>
        </p:nvPicPr>
        <p:blipFill>
          <a:blip r:embed="rId2"/>
          <a:stretch>
            <a:fillRect/>
          </a:stretch>
        </p:blipFill>
        <p:spPr>
          <a:xfrm>
            <a:off x="991806" y="1925285"/>
            <a:ext cx="5023479" cy="2448946"/>
          </a:xfrm>
          <a:prstGeom prst="rect">
            <a:avLst/>
          </a:prstGeom>
        </p:spPr>
      </p:pic>
      <p:pic>
        <p:nvPicPr>
          <p:cNvPr id="13" name="Picture 12">
            <a:extLst>
              <a:ext uri="{FF2B5EF4-FFF2-40B4-BE49-F238E27FC236}">
                <a16:creationId xmlns:a16="http://schemas.microsoft.com/office/drawing/2014/main" id="{E13DDC8E-D10F-4FD2-9908-72C35FD40796}"/>
              </a:ext>
            </a:extLst>
          </p:cNvPr>
          <p:cNvPicPr>
            <a:picLocks noChangeAspect="1"/>
          </p:cNvPicPr>
          <p:nvPr/>
        </p:nvPicPr>
        <p:blipFill>
          <a:blip r:embed="rId3"/>
          <a:stretch>
            <a:fillRect/>
          </a:stretch>
        </p:blipFill>
        <p:spPr>
          <a:xfrm>
            <a:off x="6176717" y="1909222"/>
            <a:ext cx="5023479" cy="2448946"/>
          </a:xfrm>
          <a:prstGeom prst="rect">
            <a:avLst/>
          </a:prstGeom>
        </p:spPr>
      </p:pic>
      <p:sp>
        <p:nvSpPr>
          <p:cNvPr id="6" name="TextBox 5">
            <a:extLst>
              <a:ext uri="{FF2B5EF4-FFF2-40B4-BE49-F238E27FC236}">
                <a16:creationId xmlns:a16="http://schemas.microsoft.com/office/drawing/2014/main" id="{8D843DE3-2F32-8CD8-97EA-DF38BAC09D9F}"/>
              </a:ext>
            </a:extLst>
          </p:cNvPr>
          <p:cNvSpPr txBox="1"/>
          <p:nvPr/>
        </p:nvSpPr>
        <p:spPr>
          <a:xfrm>
            <a:off x="2254451" y="4374231"/>
            <a:ext cx="2507226" cy="369332"/>
          </a:xfrm>
          <a:prstGeom prst="rect">
            <a:avLst/>
          </a:prstGeom>
          <a:noFill/>
        </p:spPr>
        <p:txBody>
          <a:bodyPr wrap="square" rtlCol="0">
            <a:spAutoFit/>
          </a:bodyPr>
          <a:lstStyle/>
          <a:p>
            <a:r>
              <a:rPr lang="en-IN" b="1" dirty="0">
                <a:latin typeface="Bahnschrift Light" panose="020B0502040204020203" pitchFamily="34" charset="0"/>
              </a:rPr>
              <a:t>Figure 4</a:t>
            </a:r>
            <a:r>
              <a:rPr lang="en-IN" dirty="0">
                <a:latin typeface="Bahnschrift Light" panose="020B0502040204020203" pitchFamily="34" charset="0"/>
              </a:rPr>
              <a:t> Audio signal</a:t>
            </a:r>
          </a:p>
        </p:txBody>
      </p:sp>
      <p:sp>
        <p:nvSpPr>
          <p:cNvPr id="7" name="TextBox 6">
            <a:extLst>
              <a:ext uri="{FF2B5EF4-FFF2-40B4-BE49-F238E27FC236}">
                <a16:creationId xmlns:a16="http://schemas.microsoft.com/office/drawing/2014/main" id="{6E9C25EF-3FAD-11A4-C32A-4DF36C33E296}"/>
              </a:ext>
            </a:extLst>
          </p:cNvPr>
          <p:cNvSpPr txBox="1"/>
          <p:nvPr/>
        </p:nvSpPr>
        <p:spPr>
          <a:xfrm>
            <a:off x="7354122" y="4358168"/>
            <a:ext cx="2507226" cy="369332"/>
          </a:xfrm>
          <a:prstGeom prst="rect">
            <a:avLst/>
          </a:prstGeom>
          <a:noFill/>
        </p:spPr>
        <p:txBody>
          <a:bodyPr wrap="square" rtlCol="0">
            <a:spAutoFit/>
          </a:bodyPr>
          <a:lstStyle/>
          <a:p>
            <a:r>
              <a:rPr lang="en-IN" b="1" dirty="0">
                <a:latin typeface="Bahnschrift Light" panose="020B0502040204020203" pitchFamily="34" charset="0"/>
              </a:rPr>
              <a:t>Figure 5</a:t>
            </a:r>
            <a:r>
              <a:rPr lang="en-IN" dirty="0">
                <a:latin typeface="Bahnschrift Light" panose="020B0502040204020203" pitchFamily="34" charset="0"/>
              </a:rPr>
              <a:t> Spectrogram</a:t>
            </a:r>
          </a:p>
        </p:txBody>
      </p:sp>
      <p:graphicFrame>
        <p:nvGraphicFramePr>
          <p:cNvPr id="8" name="Table 5">
            <a:extLst>
              <a:ext uri="{FF2B5EF4-FFF2-40B4-BE49-F238E27FC236}">
                <a16:creationId xmlns:a16="http://schemas.microsoft.com/office/drawing/2014/main" id="{57EEAA2D-62AD-69E5-EB55-8D2B9A6FC011}"/>
              </a:ext>
            </a:extLst>
          </p:cNvPr>
          <p:cNvGraphicFramePr>
            <a:graphicFrameLocks noGrp="1"/>
          </p:cNvGraphicFramePr>
          <p:nvPr>
            <p:extLst>
              <p:ext uri="{D42A27DB-BD31-4B8C-83A1-F6EECF244321}">
                <p14:modId xmlns:p14="http://schemas.microsoft.com/office/powerpoint/2010/main" val="366308743"/>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10</a:t>
                      </a:r>
                    </a:p>
                  </a:txBody>
                  <a:tcPr>
                    <a:solidFill>
                      <a:srgbClr val="92D050"/>
                    </a:solidFill>
                  </a:tcPr>
                </a:tc>
                <a:extLst>
                  <a:ext uri="{0D108BD9-81ED-4DB2-BD59-A6C34878D82A}">
                    <a16:rowId xmlns:a16="http://schemas.microsoft.com/office/drawing/2014/main" val="398807409"/>
                  </a:ext>
                </a:extLst>
              </a:tr>
            </a:tbl>
          </a:graphicData>
        </a:graphic>
      </p:graphicFrame>
      <p:pic>
        <p:nvPicPr>
          <p:cNvPr id="9" name="Picture 2" descr="Bangalore Institute of Technology - Wikipedia">
            <a:extLst>
              <a:ext uri="{FF2B5EF4-FFF2-40B4-BE49-F238E27FC236}">
                <a16:creationId xmlns:a16="http://schemas.microsoft.com/office/drawing/2014/main" id="{ABEECED1-19E5-3577-2932-6CCD13F9D0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77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5460188"/>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08" y="751489"/>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Char char="Ø"/>
            </a:pPr>
            <a:endParaRPr lang="en-IN" dirty="0">
              <a:solidFill>
                <a:srgbClr val="1D2129"/>
              </a:solidFill>
              <a:effectLst/>
              <a:latin typeface="Bahnschrift Light" panose="020B0502040204020203" pitchFamily="34" charset="0"/>
              <a:ea typeface="Calibri" panose="020F0502020204030204" pitchFamily="34" charset="0"/>
            </a:endParaRPr>
          </a:p>
          <a:p>
            <a:pPr algn="just">
              <a:lnSpc>
                <a:spcPct val="150000"/>
              </a:lnSpc>
              <a:buFont typeface="Wingdings" panose="05000000000000000000" pitchFamily="2" charset="2"/>
              <a:buChar char="Ø"/>
            </a:pPr>
            <a:endParaRPr lang="en-IN" dirty="0">
              <a:solidFill>
                <a:srgbClr val="1D2129"/>
              </a:solidFill>
              <a:latin typeface="Bahnschrift Light" panose="020B0502040204020203" pitchFamily="34" charset="0"/>
              <a:ea typeface="Calibri" panose="020F0502020204030204" pitchFamily="34" charset="0"/>
            </a:endParaRPr>
          </a:p>
          <a:p>
            <a:pPr algn="just">
              <a:lnSpc>
                <a:spcPct val="150000"/>
              </a:lnSpc>
              <a:buFont typeface="Wingdings" panose="05000000000000000000" pitchFamily="2" charset="2"/>
              <a:buChar char="Ø"/>
            </a:pPr>
            <a:endParaRPr lang="en-IN" dirty="0">
              <a:solidFill>
                <a:srgbClr val="1D2129"/>
              </a:solidFill>
              <a:effectLst/>
              <a:latin typeface="Bahnschrift Light" panose="020B0502040204020203" pitchFamily="34" charset="0"/>
              <a:ea typeface="Calibri" panose="020F0502020204030204" pitchFamily="34" charset="0"/>
            </a:endParaRPr>
          </a:p>
          <a:p>
            <a:pPr algn="just">
              <a:lnSpc>
                <a:spcPct val="150000"/>
              </a:lnSpc>
              <a:buFont typeface="Wingdings" panose="05000000000000000000" pitchFamily="2" charset="2"/>
              <a:buChar char="Ø"/>
            </a:pPr>
            <a:endParaRPr lang="en-IN" dirty="0">
              <a:solidFill>
                <a:srgbClr val="1D2129"/>
              </a:solidFill>
              <a:latin typeface="Bahnschrift Light" panose="020B0502040204020203" pitchFamily="34" charset="0"/>
              <a:ea typeface="Calibri" panose="020F0502020204030204" pitchFamily="34" charset="0"/>
            </a:endParaRPr>
          </a:p>
          <a:p>
            <a:pPr algn="just">
              <a:lnSpc>
                <a:spcPct val="150000"/>
              </a:lnSpc>
              <a:buFont typeface="Wingdings" panose="05000000000000000000" pitchFamily="2" charset="2"/>
              <a:buChar char="Ø"/>
            </a:pPr>
            <a:endParaRPr lang="en-IN" dirty="0">
              <a:solidFill>
                <a:srgbClr val="1D2129"/>
              </a:solidFill>
              <a:effectLst/>
              <a:latin typeface="Bahnschrift Light" panose="020B0502040204020203" pitchFamily="34" charset="0"/>
              <a:ea typeface="Calibri" panose="020F0502020204030204" pitchFamily="34" charset="0"/>
            </a:endParaRPr>
          </a:p>
          <a:p>
            <a:pPr algn="just">
              <a:lnSpc>
                <a:spcPct val="150000"/>
              </a:lnSpc>
              <a:buFont typeface="Wingdings" panose="05000000000000000000" pitchFamily="2" charset="2"/>
              <a:buChar char="Ø"/>
            </a:pPr>
            <a:endParaRPr lang="en-IN" dirty="0">
              <a:solidFill>
                <a:srgbClr val="1D2129"/>
              </a:solidFill>
              <a:latin typeface="Bahnschrift Light" panose="020B0502040204020203" pitchFamily="34" charset="0"/>
              <a:ea typeface="Calibri" panose="020F0502020204030204" pitchFamily="34" charset="0"/>
            </a:endParaRPr>
          </a:p>
          <a:p>
            <a:pPr algn="just">
              <a:lnSpc>
                <a:spcPct val="150000"/>
              </a:lnSpc>
              <a:buFont typeface="Wingdings" panose="05000000000000000000" pitchFamily="2" charset="2"/>
              <a:buChar char="Ø"/>
            </a:pPr>
            <a:r>
              <a:rPr lang="en-IN" dirty="0">
                <a:solidFill>
                  <a:srgbClr val="1D2129"/>
                </a:solidFill>
                <a:effectLst/>
                <a:latin typeface="Bahnschrift Light" panose="020B0502040204020203" pitchFamily="34" charset="0"/>
                <a:ea typeface="Calibri" panose="020F0502020204030204" pitchFamily="34" charset="0"/>
              </a:rPr>
              <a:t>Framing: The audio signal in the time domain is broken down into chunks of the same length.</a:t>
            </a:r>
          </a:p>
          <a:p>
            <a:pPr algn="just">
              <a:lnSpc>
                <a:spcPct val="150000"/>
              </a:lnSpc>
              <a:buFont typeface="Wingdings" panose="05000000000000000000" pitchFamily="2" charset="2"/>
              <a:buChar char="Ø"/>
            </a:pPr>
            <a:r>
              <a:rPr lang="en-IN" dirty="0">
                <a:solidFill>
                  <a:srgbClr val="1D2129"/>
                </a:solidFill>
                <a:latin typeface="Bahnschrift Light" panose="020B0502040204020203" pitchFamily="34" charset="0"/>
              </a:rPr>
              <a:t>FFT: </a:t>
            </a:r>
            <a:r>
              <a:rPr lang="en-IN" dirty="0">
                <a:solidFill>
                  <a:srgbClr val="1D2129"/>
                </a:solidFill>
                <a:effectLst/>
                <a:latin typeface="Bahnschrift Light" panose="020B0502040204020203" pitchFamily="34" charset="0"/>
                <a:ea typeface="Calibri" panose="020F0502020204030204" pitchFamily="34" charset="0"/>
              </a:rPr>
              <a:t>An N-point FFT is performed on each of these frames.</a:t>
            </a:r>
          </a:p>
          <a:p>
            <a:pPr algn="just">
              <a:lnSpc>
                <a:spcPct val="150000"/>
              </a:lnSpc>
              <a:buFont typeface="Wingdings" panose="05000000000000000000" pitchFamily="2" charset="2"/>
              <a:buChar char="Ø"/>
            </a:pPr>
            <a:r>
              <a:rPr lang="en-IN" dirty="0">
                <a:solidFill>
                  <a:srgbClr val="1D2129"/>
                </a:solidFill>
                <a:effectLst/>
                <a:latin typeface="Bahnschrift Light" panose="020B0502040204020203" pitchFamily="34" charset="0"/>
                <a:ea typeface="Calibri" panose="020F0502020204030204" pitchFamily="34" charset="0"/>
              </a:rPr>
              <a:t>Log (*): Element-wise log operation </a:t>
            </a:r>
            <a:endParaRPr lang="en-IN" dirty="0">
              <a:solidFill>
                <a:srgbClr val="1D2129"/>
              </a:solidFill>
              <a:latin typeface="Bahnschrift Light" panose="020B0502040204020203" pitchFamily="34" charset="0"/>
              <a:ea typeface="Calibri" panose="020F0502020204030204" pitchFamily="34" charset="0"/>
            </a:endParaRPr>
          </a:p>
          <a:p>
            <a:pPr algn="just">
              <a:lnSpc>
                <a:spcPct val="150000"/>
              </a:lnSpc>
              <a:buFont typeface="Wingdings" panose="05000000000000000000" pitchFamily="2" charset="2"/>
              <a:buChar char="Ø"/>
            </a:pPr>
            <a:r>
              <a:rPr lang="en-IN"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Stacking: Each spectrum is stacked side by side to form the spectrogram.</a:t>
            </a:r>
            <a:endParaRPr lang="en-IN" dirty="0">
              <a:effectLst/>
              <a:latin typeface="Bahnschrift Light" panose="020B0502040204020203" pitchFamily="34" charset="0"/>
              <a:ea typeface="Calibri" panose="020F0502020204030204" pitchFamily="34" charset="0"/>
              <a:cs typeface="Times New Roman" panose="02020603050405020304" pitchFamily="18" charset="0"/>
            </a:endParaRPr>
          </a:p>
          <a:p>
            <a:pPr algn="just">
              <a:lnSpc>
                <a:spcPct val="150000"/>
              </a:lnSpc>
              <a:buFont typeface="Wingdings" panose="05000000000000000000" pitchFamily="2" charset="2"/>
              <a:buChar char="Ø"/>
            </a:pPr>
            <a:endParaRPr lang="en-US" dirty="0">
              <a:solidFill>
                <a:schemeClr val="tx1"/>
              </a:solidFill>
              <a:latin typeface="Bahnschrift Light" panose="020B0502040204020203" pitchFamily="34" charset="0"/>
            </a:endParaRPr>
          </a:p>
        </p:txBody>
      </p:sp>
      <p:graphicFrame>
        <p:nvGraphicFramePr>
          <p:cNvPr id="7" name="Table 5">
            <a:extLst>
              <a:ext uri="{FF2B5EF4-FFF2-40B4-BE49-F238E27FC236}">
                <a16:creationId xmlns:a16="http://schemas.microsoft.com/office/drawing/2014/main" id="{92BD59AD-1FCF-27AE-5D9D-7A5BF2388415}"/>
              </a:ext>
            </a:extLst>
          </p:cNvPr>
          <p:cNvGraphicFramePr>
            <a:graphicFrameLocks noGrp="1"/>
          </p:cNvGraphicFramePr>
          <p:nvPr>
            <p:extLst>
              <p:ext uri="{D42A27DB-BD31-4B8C-83A1-F6EECF244321}">
                <p14:modId xmlns:p14="http://schemas.microsoft.com/office/powerpoint/2010/main" val="2448501350"/>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11</a:t>
                      </a:r>
                    </a:p>
                  </a:txBody>
                  <a:tcPr>
                    <a:solidFill>
                      <a:srgbClr val="92D050"/>
                    </a:solidFill>
                  </a:tcPr>
                </a:tc>
                <a:extLst>
                  <a:ext uri="{0D108BD9-81ED-4DB2-BD59-A6C34878D82A}">
                    <a16:rowId xmlns:a16="http://schemas.microsoft.com/office/drawing/2014/main" val="398807409"/>
                  </a:ext>
                </a:extLst>
              </a:tr>
            </a:tbl>
          </a:graphicData>
        </a:graphic>
      </p:graphicFrame>
      <p:pic>
        <p:nvPicPr>
          <p:cNvPr id="8" name="Picture 2" descr="Bangalore Institute of Technology - Wikipedia">
            <a:extLst>
              <a:ext uri="{FF2B5EF4-FFF2-40B4-BE49-F238E27FC236}">
                <a16:creationId xmlns:a16="http://schemas.microsoft.com/office/drawing/2014/main" id="{AF8AE6AA-567B-1342-1EF3-2340DBDC4D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1FC691-7BFF-46C2-F713-174D20CEC82E}"/>
              </a:ext>
            </a:extLst>
          </p:cNvPr>
          <p:cNvPicPr>
            <a:picLocks noChangeAspect="1"/>
          </p:cNvPicPr>
          <p:nvPr/>
        </p:nvPicPr>
        <p:blipFill>
          <a:blip r:embed="rId3"/>
          <a:stretch>
            <a:fillRect/>
          </a:stretch>
        </p:blipFill>
        <p:spPr>
          <a:xfrm>
            <a:off x="2212629" y="1344906"/>
            <a:ext cx="7766735" cy="2084094"/>
          </a:xfrm>
          <a:prstGeom prst="rect">
            <a:avLst/>
          </a:prstGeom>
        </p:spPr>
      </p:pic>
      <p:sp>
        <p:nvSpPr>
          <p:cNvPr id="10" name="TextBox 9">
            <a:extLst>
              <a:ext uri="{FF2B5EF4-FFF2-40B4-BE49-F238E27FC236}">
                <a16:creationId xmlns:a16="http://schemas.microsoft.com/office/drawing/2014/main" id="{34CF810C-FF97-9C12-C8B7-B10F90286A9D}"/>
              </a:ext>
            </a:extLst>
          </p:cNvPr>
          <p:cNvSpPr txBox="1"/>
          <p:nvPr/>
        </p:nvSpPr>
        <p:spPr>
          <a:xfrm>
            <a:off x="3689886" y="3429000"/>
            <a:ext cx="4812223" cy="369332"/>
          </a:xfrm>
          <a:prstGeom prst="rect">
            <a:avLst/>
          </a:prstGeom>
          <a:noFill/>
        </p:spPr>
        <p:txBody>
          <a:bodyPr wrap="square" rtlCol="0">
            <a:spAutoFit/>
          </a:bodyPr>
          <a:lstStyle/>
          <a:p>
            <a:r>
              <a:rPr lang="en-IN" b="1" dirty="0">
                <a:latin typeface="Bahnschrift Light" panose="020B0502040204020203" pitchFamily="34" charset="0"/>
              </a:rPr>
              <a:t>Figure 6</a:t>
            </a:r>
            <a:r>
              <a:rPr lang="en-IN" dirty="0">
                <a:latin typeface="Bahnschrift Light" panose="020B0502040204020203" pitchFamily="34" charset="0"/>
              </a:rPr>
              <a:t> Steps for spectrogram generation</a:t>
            </a:r>
          </a:p>
        </p:txBody>
      </p:sp>
    </p:spTree>
    <p:extLst>
      <p:ext uri="{BB962C8B-B14F-4D97-AF65-F5344CB8AC3E}">
        <p14:creationId xmlns:p14="http://schemas.microsoft.com/office/powerpoint/2010/main" val="75863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81197610"/>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10" y="648660"/>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Convolution Neural network</a:t>
            </a:r>
          </a:p>
          <a:p>
            <a:pPr marL="0" indent="0" algn="just">
              <a:lnSpc>
                <a:spcPct val="150000"/>
              </a:lnSpc>
              <a:buNone/>
            </a:pPr>
            <a:endParaRPr lang="en-US" sz="100" b="1" dirty="0">
              <a:solidFill>
                <a:schemeClr val="tx1"/>
              </a:solidFill>
              <a:latin typeface="Bahnschrift Light" panose="020B0502040204020203" pitchFamily="34" charset="0"/>
            </a:endParaRPr>
          </a:p>
          <a:p>
            <a:pPr marL="0" indent="0" algn="just">
              <a:lnSpc>
                <a:spcPct val="150000"/>
              </a:lnSpc>
              <a:buNone/>
            </a:pPr>
            <a:r>
              <a:rPr lang="en-US" dirty="0">
                <a:solidFill>
                  <a:schemeClr val="tx1"/>
                </a:solidFill>
                <a:latin typeface="Bahnschrift Light" panose="020B0502040204020203" pitchFamily="34" charset="0"/>
              </a:rPr>
              <a:t>A Convolutional Neural Network(CNN) is a type of deep neural network used in image recognition and classification that is specifically designed to process pixel data.</a:t>
            </a:r>
          </a:p>
          <a:p>
            <a:pPr marL="0" indent="0" algn="just">
              <a:lnSpc>
                <a:spcPct val="150000"/>
              </a:lnSpc>
              <a:buNone/>
            </a:pPr>
            <a:r>
              <a:rPr lang="en-US" dirty="0">
                <a:solidFill>
                  <a:schemeClr val="tx1"/>
                </a:solidFill>
                <a:latin typeface="Bahnschrift Light" panose="020B0502040204020203" pitchFamily="34" charset="0"/>
              </a:rPr>
              <a:t>The network consist of 3 types of layers: Convolution layer, Pooling layer and fully-connected layer.</a:t>
            </a:r>
          </a:p>
          <a:p>
            <a:pPr marL="0" indent="0" algn="just">
              <a:lnSpc>
                <a:spcPct val="150000"/>
              </a:lnSpc>
              <a:buNone/>
            </a:pPr>
            <a:endParaRPr lang="en-US" dirty="0">
              <a:solidFill>
                <a:schemeClr val="tx1"/>
              </a:solidFill>
              <a:latin typeface="Bahnschrift Light" panose="020B0502040204020203" pitchFamily="34" charset="0"/>
            </a:endParaRPr>
          </a:p>
        </p:txBody>
      </p:sp>
      <p:pic>
        <p:nvPicPr>
          <p:cNvPr id="5" name="Picture 4">
            <a:extLst>
              <a:ext uri="{FF2B5EF4-FFF2-40B4-BE49-F238E27FC236}">
                <a16:creationId xmlns:a16="http://schemas.microsoft.com/office/drawing/2014/main" id="{B398DC7D-5A6B-2AB2-4201-71091CB2510D}"/>
              </a:ext>
            </a:extLst>
          </p:cNvPr>
          <p:cNvPicPr>
            <a:picLocks noChangeAspect="1"/>
          </p:cNvPicPr>
          <p:nvPr/>
        </p:nvPicPr>
        <p:blipFill>
          <a:blip r:embed="rId2"/>
          <a:stretch>
            <a:fillRect/>
          </a:stretch>
        </p:blipFill>
        <p:spPr>
          <a:xfrm>
            <a:off x="3391427" y="3078322"/>
            <a:ext cx="5311140" cy="2670175"/>
          </a:xfrm>
          <a:prstGeom prst="rect">
            <a:avLst/>
          </a:prstGeom>
        </p:spPr>
      </p:pic>
      <p:sp>
        <p:nvSpPr>
          <p:cNvPr id="6" name="TextBox 5">
            <a:extLst>
              <a:ext uri="{FF2B5EF4-FFF2-40B4-BE49-F238E27FC236}">
                <a16:creationId xmlns:a16="http://schemas.microsoft.com/office/drawing/2014/main" id="{2654322E-4631-D5B9-3F1E-6EF2AE910362}"/>
              </a:ext>
            </a:extLst>
          </p:cNvPr>
          <p:cNvSpPr txBox="1"/>
          <p:nvPr/>
        </p:nvSpPr>
        <p:spPr>
          <a:xfrm>
            <a:off x="3582770" y="5750997"/>
            <a:ext cx="4928455" cy="369332"/>
          </a:xfrm>
          <a:prstGeom prst="rect">
            <a:avLst/>
          </a:prstGeom>
          <a:noFill/>
        </p:spPr>
        <p:txBody>
          <a:bodyPr wrap="square" rtlCol="0">
            <a:spAutoFit/>
          </a:bodyPr>
          <a:lstStyle/>
          <a:p>
            <a:r>
              <a:rPr lang="en-IN" b="1" dirty="0">
                <a:latin typeface="Bahnschrift Light" panose="020B0502040204020203" pitchFamily="34" charset="0"/>
              </a:rPr>
              <a:t>Figure 7</a:t>
            </a:r>
            <a:r>
              <a:rPr lang="en-IN" dirty="0">
                <a:latin typeface="Bahnschrift Light" panose="020B0502040204020203" pitchFamily="34" charset="0"/>
              </a:rPr>
              <a:t> Convolutional neural network layers</a:t>
            </a:r>
          </a:p>
        </p:txBody>
      </p:sp>
      <p:graphicFrame>
        <p:nvGraphicFramePr>
          <p:cNvPr id="7" name="Table 5">
            <a:extLst>
              <a:ext uri="{FF2B5EF4-FFF2-40B4-BE49-F238E27FC236}">
                <a16:creationId xmlns:a16="http://schemas.microsoft.com/office/drawing/2014/main" id="{B7847A0D-F0F4-21E5-5C75-5088ED74D5D8}"/>
              </a:ext>
            </a:extLst>
          </p:cNvPr>
          <p:cNvGraphicFramePr>
            <a:graphicFrameLocks noGrp="1"/>
          </p:cNvGraphicFramePr>
          <p:nvPr>
            <p:extLst>
              <p:ext uri="{D42A27DB-BD31-4B8C-83A1-F6EECF244321}">
                <p14:modId xmlns:p14="http://schemas.microsoft.com/office/powerpoint/2010/main" val="2106616151"/>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12</a:t>
                      </a:r>
                    </a:p>
                  </a:txBody>
                  <a:tcPr>
                    <a:solidFill>
                      <a:srgbClr val="92D050"/>
                    </a:solidFill>
                  </a:tcPr>
                </a:tc>
                <a:extLst>
                  <a:ext uri="{0D108BD9-81ED-4DB2-BD59-A6C34878D82A}">
                    <a16:rowId xmlns:a16="http://schemas.microsoft.com/office/drawing/2014/main" val="398807409"/>
                  </a:ext>
                </a:extLst>
              </a:tr>
            </a:tbl>
          </a:graphicData>
        </a:graphic>
      </p:graphicFrame>
      <p:pic>
        <p:nvPicPr>
          <p:cNvPr id="8" name="Picture 2" descr="Bangalore Institute of Technology - Wikipedia">
            <a:extLst>
              <a:ext uri="{FF2B5EF4-FFF2-40B4-BE49-F238E27FC236}">
                <a16:creationId xmlns:a16="http://schemas.microsoft.com/office/drawing/2014/main" id="{0B451BD0-C0F0-CE39-CEB1-131E045485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536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57718360"/>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06" y="609600"/>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p:txBody>
      </p:sp>
      <p:pic>
        <p:nvPicPr>
          <p:cNvPr id="5" name="Picture 4">
            <a:extLst>
              <a:ext uri="{FF2B5EF4-FFF2-40B4-BE49-F238E27FC236}">
                <a16:creationId xmlns:a16="http://schemas.microsoft.com/office/drawing/2014/main" id="{B9B7C48D-04E3-DEE4-B76E-490CD18F4A40}"/>
              </a:ext>
            </a:extLst>
          </p:cNvPr>
          <p:cNvPicPr>
            <a:picLocks noChangeAspect="1"/>
          </p:cNvPicPr>
          <p:nvPr/>
        </p:nvPicPr>
        <p:blipFill rotWithShape="1">
          <a:blip r:embed="rId2"/>
          <a:srcRect l="5919" t="4185" r="5287" b="4575"/>
          <a:stretch/>
        </p:blipFill>
        <p:spPr bwMode="auto">
          <a:xfrm>
            <a:off x="6313669" y="1296804"/>
            <a:ext cx="5114914" cy="4099759"/>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4B13ED7-51A1-BFF3-35CB-5363DBF33519}"/>
              </a:ext>
            </a:extLst>
          </p:cNvPr>
          <p:cNvSpPr txBox="1"/>
          <p:nvPr/>
        </p:nvSpPr>
        <p:spPr>
          <a:xfrm>
            <a:off x="1161749" y="5714437"/>
            <a:ext cx="3044139" cy="369332"/>
          </a:xfrm>
          <a:prstGeom prst="rect">
            <a:avLst/>
          </a:prstGeom>
          <a:noFill/>
        </p:spPr>
        <p:txBody>
          <a:bodyPr wrap="square" rtlCol="0">
            <a:spAutoFit/>
          </a:bodyPr>
          <a:lstStyle/>
          <a:p>
            <a:r>
              <a:rPr lang="en-IN" b="1" dirty="0">
                <a:latin typeface="Bahnschrift Light" panose="020B0502040204020203" pitchFamily="34" charset="0"/>
              </a:rPr>
              <a:t>Figure 8</a:t>
            </a:r>
            <a:r>
              <a:rPr lang="en-IN" dirty="0">
                <a:latin typeface="Bahnschrift Light" panose="020B0502040204020203" pitchFamily="34" charset="0"/>
              </a:rPr>
              <a:t> CNN Architecture</a:t>
            </a:r>
          </a:p>
        </p:txBody>
      </p:sp>
      <p:sp>
        <p:nvSpPr>
          <p:cNvPr id="7" name="TextBox 6">
            <a:extLst>
              <a:ext uri="{FF2B5EF4-FFF2-40B4-BE49-F238E27FC236}">
                <a16:creationId xmlns:a16="http://schemas.microsoft.com/office/drawing/2014/main" id="{C5AE7568-B332-EF0B-B92D-BA3515EBB9AC}"/>
              </a:ext>
            </a:extLst>
          </p:cNvPr>
          <p:cNvSpPr txBox="1"/>
          <p:nvPr/>
        </p:nvSpPr>
        <p:spPr>
          <a:xfrm>
            <a:off x="6490065" y="5714437"/>
            <a:ext cx="4540186" cy="369332"/>
          </a:xfrm>
          <a:prstGeom prst="rect">
            <a:avLst/>
          </a:prstGeom>
          <a:noFill/>
        </p:spPr>
        <p:txBody>
          <a:bodyPr wrap="square" rtlCol="0">
            <a:spAutoFit/>
          </a:bodyPr>
          <a:lstStyle/>
          <a:p>
            <a:r>
              <a:rPr lang="en-IN" b="1" dirty="0">
                <a:latin typeface="Bahnschrift Light" panose="020B0502040204020203" pitchFamily="34" charset="0"/>
              </a:rPr>
              <a:t>Figure 9</a:t>
            </a:r>
            <a:r>
              <a:rPr lang="en-IN" dirty="0">
                <a:latin typeface="Bahnschrift Light" panose="020B0502040204020203" pitchFamily="34" charset="0"/>
              </a:rPr>
              <a:t> Training and validation accuracy</a:t>
            </a:r>
          </a:p>
        </p:txBody>
      </p:sp>
      <p:graphicFrame>
        <p:nvGraphicFramePr>
          <p:cNvPr id="9" name="Table 5">
            <a:extLst>
              <a:ext uri="{FF2B5EF4-FFF2-40B4-BE49-F238E27FC236}">
                <a16:creationId xmlns:a16="http://schemas.microsoft.com/office/drawing/2014/main" id="{C339E084-9506-0601-3C84-A09428BC1F8D}"/>
              </a:ext>
            </a:extLst>
          </p:cNvPr>
          <p:cNvGraphicFramePr>
            <a:graphicFrameLocks noGrp="1"/>
          </p:cNvGraphicFramePr>
          <p:nvPr>
            <p:extLst>
              <p:ext uri="{D42A27DB-BD31-4B8C-83A1-F6EECF244321}">
                <p14:modId xmlns:p14="http://schemas.microsoft.com/office/powerpoint/2010/main" val="932925509"/>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13</a:t>
                      </a:r>
                    </a:p>
                  </a:txBody>
                  <a:tcPr>
                    <a:solidFill>
                      <a:srgbClr val="92D050"/>
                    </a:solidFill>
                  </a:tcPr>
                </a:tc>
                <a:extLst>
                  <a:ext uri="{0D108BD9-81ED-4DB2-BD59-A6C34878D82A}">
                    <a16:rowId xmlns:a16="http://schemas.microsoft.com/office/drawing/2014/main" val="398807409"/>
                  </a:ext>
                </a:extLst>
              </a:tr>
            </a:tbl>
          </a:graphicData>
        </a:graphic>
      </p:graphicFrame>
      <p:pic>
        <p:nvPicPr>
          <p:cNvPr id="10" name="Picture 2" descr="Bangalore Institute of Technology - Wikipedia">
            <a:extLst>
              <a:ext uri="{FF2B5EF4-FFF2-40B4-BE49-F238E27FC236}">
                <a16:creationId xmlns:a16="http://schemas.microsoft.com/office/drawing/2014/main" id="{D1F7AB7B-E518-3A79-C9E8-5E23C2BCF0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2AF28E-FFD5-939A-8B82-8BE4657EC8E8}"/>
              </a:ext>
            </a:extLst>
          </p:cNvPr>
          <p:cNvPicPr>
            <a:picLocks noChangeAspect="1"/>
          </p:cNvPicPr>
          <p:nvPr/>
        </p:nvPicPr>
        <p:blipFill>
          <a:blip r:embed="rId4"/>
          <a:stretch>
            <a:fillRect/>
          </a:stretch>
        </p:blipFill>
        <p:spPr>
          <a:xfrm>
            <a:off x="-182825" y="832351"/>
            <a:ext cx="5733288" cy="4800600"/>
          </a:xfrm>
          <a:prstGeom prst="rect">
            <a:avLst/>
          </a:prstGeom>
        </p:spPr>
      </p:pic>
    </p:spTree>
    <p:extLst>
      <p:ext uri="{BB962C8B-B14F-4D97-AF65-F5344CB8AC3E}">
        <p14:creationId xmlns:p14="http://schemas.microsoft.com/office/powerpoint/2010/main" val="244486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91900307"/>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5438" y="691915"/>
            <a:ext cx="10201123"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Filter</a:t>
            </a:r>
            <a:endParaRPr lang="en-US" sz="800" b="1" dirty="0">
              <a:solidFill>
                <a:schemeClr val="tx1"/>
              </a:solidFill>
              <a:latin typeface="Bahnschrift Light" panose="020B0502040204020203" pitchFamily="34" charset="0"/>
            </a:endParaRPr>
          </a:p>
          <a:p>
            <a:pPr marL="0" indent="0" algn="just">
              <a:lnSpc>
                <a:spcPct val="150000"/>
              </a:lnSpc>
              <a:buNone/>
            </a:pPr>
            <a:r>
              <a:rPr lang="en-IN" sz="1800" dirty="0">
                <a:solidFill>
                  <a:srgbClr val="202122"/>
                </a:solidFill>
                <a:effectLst/>
                <a:latin typeface="Bahnschrift Light" panose="020B0502040204020203" pitchFamily="34" charset="0"/>
                <a:ea typeface="Calibri" panose="020F0502020204030204" pitchFamily="34" charset="0"/>
              </a:rPr>
              <a:t>Filtering is a process that </a:t>
            </a:r>
            <a:r>
              <a:rPr lang="en-IN" dirty="0">
                <a:solidFill>
                  <a:srgbClr val="202122"/>
                </a:solidFill>
                <a:latin typeface="Bahnschrift Light" panose="020B0502040204020203" pitchFamily="34" charset="0"/>
                <a:ea typeface="Calibri" panose="020F0502020204030204" pitchFamily="34" charset="0"/>
              </a:rPr>
              <a:t>reduces</a:t>
            </a:r>
            <a:r>
              <a:rPr lang="en-IN" sz="1800" dirty="0">
                <a:solidFill>
                  <a:srgbClr val="202122"/>
                </a:solidFill>
                <a:effectLst/>
                <a:latin typeface="Bahnschrift Light" panose="020B0502040204020203" pitchFamily="34" charset="0"/>
                <a:ea typeface="Calibri" panose="020F0502020204030204" pitchFamily="34" charset="0"/>
              </a:rPr>
              <a:t> the noise in the signal. </a:t>
            </a:r>
          </a:p>
          <a:p>
            <a:pPr algn="just">
              <a:lnSpc>
                <a:spcPct val="150000"/>
              </a:lnSpc>
            </a:pPr>
            <a:r>
              <a:rPr lang="en-IN" sz="1800" dirty="0">
                <a:solidFill>
                  <a:srgbClr val="202122"/>
                </a:solidFill>
                <a:effectLst/>
                <a:latin typeface="Bahnschrift Light" panose="020B0502040204020203" pitchFamily="34" charset="0"/>
                <a:ea typeface="Calibri" panose="020F0502020204030204" pitchFamily="34" charset="0"/>
              </a:rPr>
              <a:t>Removing the noise from the siren is important to get the autocorrelation and direction of the siren precisely. </a:t>
            </a:r>
          </a:p>
          <a:p>
            <a:pPr algn="just">
              <a:lnSpc>
                <a:spcPct val="150000"/>
              </a:lnSpc>
            </a:pPr>
            <a:r>
              <a:rPr lang="en-IN" sz="1800" dirty="0">
                <a:solidFill>
                  <a:srgbClr val="202122"/>
                </a:solidFill>
                <a:effectLst/>
                <a:latin typeface="Bahnschrift Light" panose="020B0502040204020203" pitchFamily="34" charset="0"/>
                <a:ea typeface="Calibri" panose="020F0502020204030204" pitchFamily="34" charset="0"/>
              </a:rPr>
              <a:t>Siren sounds contain only two bands of frequencies. Therefore, two bandpass filters can be used to get the two frequency bands.</a:t>
            </a:r>
          </a:p>
          <a:p>
            <a:pPr algn="just">
              <a:lnSpc>
                <a:spcPct val="150000"/>
              </a:lnSpc>
            </a:pPr>
            <a:r>
              <a:rPr lang="en-US" dirty="0">
                <a:solidFill>
                  <a:schemeClr val="tx1"/>
                </a:solidFill>
                <a:latin typeface="Bahnschrift Light" panose="020B0502040204020203" pitchFamily="34" charset="0"/>
              </a:rPr>
              <a:t>The filter is designed using Filter Designer app of MATLAB.</a:t>
            </a:r>
          </a:p>
          <a:p>
            <a:pPr algn="just">
              <a:lnSpc>
                <a:spcPct val="150000"/>
              </a:lnSpc>
            </a:pPr>
            <a:r>
              <a:rPr lang="en-US" dirty="0">
                <a:solidFill>
                  <a:schemeClr val="tx1"/>
                </a:solidFill>
                <a:latin typeface="Bahnschrift Light" panose="020B0502040204020203" pitchFamily="34" charset="0"/>
              </a:rPr>
              <a:t>The frequency ranges of interest are: 820-1320Hz and 2470-3950Hz</a:t>
            </a:r>
          </a:p>
          <a:p>
            <a:pPr marL="0" indent="0" algn="just">
              <a:lnSpc>
                <a:spcPct val="150000"/>
              </a:lnSpc>
              <a:buNone/>
            </a:pPr>
            <a:r>
              <a:rPr lang="en-US" dirty="0">
                <a:solidFill>
                  <a:schemeClr val="tx1"/>
                </a:solidFill>
                <a:latin typeface="Bahnschrift Light" panose="020B0502040204020203" pitchFamily="34" charset="0"/>
              </a:rPr>
              <a:t>We design two Chebyshev Type-1 bandpass filters</a:t>
            </a:r>
          </a:p>
          <a:p>
            <a:pPr marL="457200" indent="457200" algn="just">
              <a:lnSpc>
                <a:spcPct val="150000"/>
              </a:lnSpc>
              <a:spcAft>
                <a:spcPts val="800"/>
              </a:spcAft>
            </a:pPr>
            <a:r>
              <a:rPr lang="en-US" dirty="0">
                <a:solidFill>
                  <a:schemeClr val="tx1"/>
                </a:solidFill>
                <a:latin typeface="Bahnschrift Light" panose="020B0502040204020203" pitchFamily="34" charset="0"/>
              </a:rPr>
              <a:t>Band pass filter 1 – </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F</a:t>
            </a:r>
            <a:r>
              <a:rPr lang="en-IN" sz="1800" baseline="-250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LP</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 = 820Hz, F</a:t>
            </a:r>
            <a:r>
              <a:rPr lang="en-IN" sz="1800" baseline="-250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LS</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 = 770Hz, F</a:t>
            </a:r>
            <a:r>
              <a:rPr lang="en-IN" sz="1800" baseline="-250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HP</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 = 1320Hz, F</a:t>
            </a:r>
            <a:r>
              <a:rPr lang="en-IN" sz="1800" baseline="-250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HS</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 = 1350Hz</a:t>
            </a:r>
          </a:p>
          <a:p>
            <a:pPr marL="457200" indent="457200" algn="just">
              <a:lnSpc>
                <a:spcPct val="150000"/>
              </a:lnSpc>
              <a:spcAft>
                <a:spcPts val="800"/>
              </a:spcAft>
            </a:pPr>
            <a:r>
              <a:rPr lang="en-US" dirty="0">
                <a:solidFill>
                  <a:schemeClr val="tx1"/>
                </a:solidFill>
                <a:latin typeface="Bahnschrift Light" panose="020B0502040204020203" pitchFamily="34" charset="0"/>
              </a:rPr>
              <a:t>Band pass filter 2 - </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F</a:t>
            </a:r>
            <a:r>
              <a:rPr lang="en-IN" sz="1800" baseline="-250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LP</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 = </a:t>
            </a:r>
            <a:r>
              <a:rPr lang="en-IN" sz="1800" dirty="0">
                <a:effectLst/>
                <a:latin typeface="Bahnschrift Light" panose="020B0502040204020203" pitchFamily="34" charset="0"/>
                <a:ea typeface="Calibri" panose="020F0502020204030204" pitchFamily="34" charset="0"/>
                <a:cs typeface="Times New Roman" panose="02020603050405020304" pitchFamily="18" charset="0"/>
              </a:rPr>
              <a:t>2470</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Hz, F</a:t>
            </a:r>
            <a:r>
              <a:rPr lang="en-IN" sz="1800" baseline="-250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LS</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 = </a:t>
            </a:r>
            <a:r>
              <a:rPr lang="en-IN" sz="1800" dirty="0">
                <a:effectLst/>
                <a:latin typeface="Bahnschrift Light" panose="020B0502040204020203" pitchFamily="34" charset="0"/>
                <a:ea typeface="Calibri" panose="020F0502020204030204" pitchFamily="34" charset="0"/>
                <a:cs typeface="Times New Roman" panose="02020603050405020304" pitchFamily="18" charset="0"/>
              </a:rPr>
              <a:t>2440</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Hz, F</a:t>
            </a:r>
            <a:r>
              <a:rPr lang="en-IN" sz="1800" baseline="-250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HP</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 = 3950Hz, F</a:t>
            </a:r>
            <a:r>
              <a:rPr lang="en-IN" sz="1800" baseline="-250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HS</a:t>
            </a:r>
            <a:r>
              <a:rPr lang="en-IN" sz="1800" dirty="0">
                <a:solidFill>
                  <a:srgbClr val="1D2129"/>
                </a:solidFill>
                <a:effectLst/>
                <a:latin typeface="Bahnschrift Light" panose="020B0502040204020203" pitchFamily="34" charset="0"/>
                <a:ea typeface="Calibri" panose="020F0502020204030204" pitchFamily="34" charset="0"/>
                <a:cs typeface="Times New Roman" panose="02020603050405020304" pitchFamily="18" charset="0"/>
              </a:rPr>
              <a:t> = 4000Hz</a:t>
            </a:r>
            <a:endParaRPr lang="en-IN" sz="1800" dirty="0">
              <a:effectLst/>
              <a:latin typeface="Bahnschrift Light" panose="020B0502040204020203" pitchFamily="34" charset="0"/>
              <a:ea typeface="Calibri" panose="020F0502020204030204" pitchFamily="34" charset="0"/>
              <a:cs typeface="Times New Roman" panose="02020603050405020304" pitchFamily="18" charset="0"/>
            </a:endParaRPr>
          </a:p>
          <a:p>
            <a:pPr marL="0" indent="0" algn="just">
              <a:lnSpc>
                <a:spcPct val="150000"/>
              </a:lnSpc>
              <a:buNone/>
            </a:pPr>
            <a:endParaRPr lang="en-US" dirty="0">
              <a:solidFill>
                <a:schemeClr val="tx1"/>
              </a:solidFill>
              <a:latin typeface="Bahnschrift Light" panose="020B0502040204020203" pitchFamily="34" charset="0"/>
            </a:endParaRPr>
          </a:p>
        </p:txBody>
      </p:sp>
      <p:graphicFrame>
        <p:nvGraphicFramePr>
          <p:cNvPr id="4" name="Table 5">
            <a:extLst>
              <a:ext uri="{FF2B5EF4-FFF2-40B4-BE49-F238E27FC236}">
                <a16:creationId xmlns:a16="http://schemas.microsoft.com/office/drawing/2014/main" id="{86F38762-350D-0057-E580-68FF524992B4}"/>
              </a:ext>
            </a:extLst>
          </p:cNvPr>
          <p:cNvGraphicFramePr>
            <a:graphicFrameLocks noGrp="1"/>
          </p:cNvGraphicFramePr>
          <p:nvPr>
            <p:extLst>
              <p:ext uri="{D42A27DB-BD31-4B8C-83A1-F6EECF244321}">
                <p14:modId xmlns:p14="http://schemas.microsoft.com/office/powerpoint/2010/main" val="868867858"/>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14</a:t>
                      </a:r>
                    </a:p>
                  </a:txBody>
                  <a:tcPr>
                    <a:solidFill>
                      <a:srgbClr val="92D050"/>
                    </a:solidFill>
                  </a:tcPr>
                </a:tc>
                <a:extLst>
                  <a:ext uri="{0D108BD9-81ED-4DB2-BD59-A6C34878D82A}">
                    <a16:rowId xmlns:a16="http://schemas.microsoft.com/office/drawing/2014/main" val="398807409"/>
                  </a:ext>
                </a:extLst>
              </a:tr>
            </a:tbl>
          </a:graphicData>
        </a:graphic>
      </p:graphicFrame>
      <p:pic>
        <p:nvPicPr>
          <p:cNvPr id="5" name="Picture 2" descr="Bangalore Institute of Technology - Wikipedia">
            <a:extLst>
              <a:ext uri="{FF2B5EF4-FFF2-40B4-BE49-F238E27FC236}">
                <a16:creationId xmlns:a16="http://schemas.microsoft.com/office/drawing/2014/main" id="{6B90F1E7-7A73-CBEF-5E89-A2D72D2BA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337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9110506"/>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10" y="936155"/>
            <a:ext cx="4946874"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endParaRPr lang="en-US" dirty="0">
              <a:solidFill>
                <a:schemeClr val="tx1"/>
              </a:solidFill>
              <a:latin typeface="Bahnschrift Light" panose="020B0502040204020203" pitchFamily="34" charset="0"/>
            </a:endParaRPr>
          </a:p>
        </p:txBody>
      </p:sp>
      <p:pic>
        <p:nvPicPr>
          <p:cNvPr id="8" name="Picture 7">
            <a:extLst>
              <a:ext uri="{FF2B5EF4-FFF2-40B4-BE49-F238E27FC236}">
                <a16:creationId xmlns:a16="http://schemas.microsoft.com/office/drawing/2014/main" id="{91DC9E36-DE14-953A-A11F-2B3D7DFA47B3}"/>
              </a:ext>
            </a:extLst>
          </p:cNvPr>
          <p:cNvPicPr>
            <a:picLocks noChangeAspect="1"/>
          </p:cNvPicPr>
          <p:nvPr/>
        </p:nvPicPr>
        <p:blipFill rotWithShape="1">
          <a:blip r:embed="rId2"/>
          <a:srcRect l="31077" t="15363" r="9594" b="51546"/>
          <a:stretch/>
        </p:blipFill>
        <p:spPr bwMode="auto">
          <a:xfrm>
            <a:off x="691439" y="765776"/>
            <a:ext cx="5155254" cy="2188497"/>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82E5529-CBEF-F898-D611-27DEFBE67BD3}"/>
              </a:ext>
            </a:extLst>
          </p:cNvPr>
          <p:cNvPicPr>
            <a:picLocks noChangeAspect="1"/>
          </p:cNvPicPr>
          <p:nvPr/>
        </p:nvPicPr>
        <p:blipFill rotWithShape="1">
          <a:blip r:embed="rId3"/>
          <a:srcRect l="31742" t="15363" r="9761" b="51842"/>
          <a:stretch/>
        </p:blipFill>
        <p:spPr bwMode="auto">
          <a:xfrm>
            <a:off x="6253318" y="765777"/>
            <a:ext cx="5432162" cy="2188496"/>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A6ACA5AB-44FD-12AC-9E3B-D9D9CAF7E740}"/>
              </a:ext>
            </a:extLst>
          </p:cNvPr>
          <p:cNvPicPr>
            <a:picLocks noChangeAspect="1"/>
          </p:cNvPicPr>
          <p:nvPr/>
        </p:nvPicPr>
        <p:blipFill rotWithShape="1">
          <a:blip r:embed="rId4"/>
          <a:srcRect l="31077" t="15363" r="9927" b="51546"/>
          <a:stretch/>
        </p:blipFill>
        <p:spPr bwMode="auto">
          <a:xfrm>
            <a:off x="677176" y="3429000"/>
            <a:ext cx="5155254" cy="2188496"/>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1CA78652-6148-AD3A-9C10-3353AE559213}"/>
              </a:ext>
            </a:extLst>
          </p:cNvPr>
          <p:cNvPicPr>
            <a:picLocks noChangeAspect="1"/>
          </p:cNvPicPr>
          <p:nvPr/>
        </p:nvPicPr>
        <p:blipFill rotWithShape="1">
          <a:blip r:embed="rId5"/>
          <a:srcRect l="31907" t="15659" r="9928" b="51251"/>
          <a:stretch/>
        </p:blipFill>
        <p:spPr bwMode="auto">
          <a:xfrm>
            <a:off x="6253318" y="3429000"/>
            <a:ext cx="5432161" cy="2188496"/>
          </a:xfrm>
          <a:prstGeom prst="rect">
            <a:avLst/>
          </a:prstGeom>
          <a:ln>
            <a:no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8D6620A4-6307-25FB-AD18-09207D1C9276}"/>
              </a:ext>
            </a:extLst>
          </p:cNvPr>
          <p:cNvSpPr txBox="1"/>
          <p:nvPr/>
        </p:nvSpPr>
        <p:spPr>
          <a:xfrm>
            <a:off x="1483711" y="5859948"/>
            <a:ext cx="9587411" cy="646331"/>
          </a:xfrm>
          <a:prstGeom prst="rect">
            <a:avLst/>
          </a:prstGeom>
          <a:noFill/>
        </p:spPr>
        <p:txBody>
          <a:bodyPr wrap="square" rtlCol="0">
            <a:spAutoFit/>
          </a:bodyPr>
          <a:lstStyle/>
          <a:p>
            <a:r>
              <a:rPr lang="en-IN" b="1" dirty="0">
                <a:latin typeface="Bahnschrift Light" panose="020B0502040204020203" pitchFamily="34" charset="0"/>
              </a:rPr>
              <a:t>Figure 10</a:t>
            </a:r>
            <a:r>
              <a:rPr lang="en-IN" dirty="0">
                <a:latin typeface="Bahnschrift Light" panose="020B0502040204020203" pitchFamily="34" charset="0"/>
              </a:rPr>
              <a:t> a) Magnitude response of Bandpass filter I b) Phase response of Bandpass filter I </a:t>
            </a:r>
          </a:p>
          <a:p>
            <a:r>
              <a:rPr lang="en-IN" dirty="0">
                <a:latin typeface="Bahnschrift Light" panose="020B0502040204020203" pitchFamily="34" charset="0"/>
              </a:rPr>
              <a:t>                c)Magnitude response of Bandpass filter II d) Phase response of Bandpass filter II</a:t>
            </a:r>
          </a:p>
        </p:txBody>
      </p:sp>
      <p:graphicFrame>
        <p:nvGraphicFramePr>
          <p:cNvPr id="10" name="Table 5">
            <a:extLst>
              <a:ext uri="{FF2B5EF4-FFF2-40B4-BE49-F238E27FC236}">
                <a16:creationId xmlns:a16="http://schemas.microsoft.com/office/drawing/2014/main" id="{ED30F9E0-687D-820D-A9EA-3E206201B8F9}"/>
              </a:ext>
            </a:extLst>
          </p:cNvPr>
          <p:cNvGraphicFramePr>
            <a:graphicFrameLocks noGrp="1"/>
          </p:cNvGraphicFramePr>
          <p:nvPr>
            <p:extLst>
              <p:ext uri="{D42A27DB-BD31-4B8C-83A1-F6EECF244321}">
                <p14:modId xmlns:p14="http://schemas.microsoft.com/office/powerpoint/2010/main" val="320108235"/>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15</a:t>
                      </a:r>
                    </a:p>
                  </a:txBody>
                  <a:tcPr>
                    <a:solidFill>
                      <a:srgbClr val="92D050"/>
                    </a:solidFill>
                  </a:tcPr>
                </a:tc>
                <a:extLst>
                  <a:ext uri="{0D108BD9-81ED-4DB2-BD59-A6C34878D82A}">
                    <a16:rowId xmlns:a16="http://schemas.microsoft.com/office/drawing/2014/main" val="398807409"/>
                  </a:ext>
                </a:extLst>
              </a:tr>
            </a:tbl>
          </a:graphicData>
        </a:graphic>
      </p:graphicFrame>
      <p:sp>
        <p:nvSpPr>
          <p:cNvPr id="4" name="TextBox 3">
            <a:extLst>
              <a:ext uri="{FF2B5EF4-FFF2-40B4-BE49-F238E27FC236}">
                <a16:creationId xmlns:a16="http://schemas.microsoft.com/office/drawing/2014/main" id="{AB53A482-E30D-BB53-A860-61610BB49E4D}"/>
              </a:ext>
            </a:extLst>
          </p:cNvPr>
          <p:cNvSpPr txBox="1"/>
          <p:nvPr/>
        </p:nvSpPr>
        <p:spPr>
          <a:xfrm>
            <a:off x="3031382" y="2938442"/>
            <a:ext cx="475367" cy="369332"/>
          </a:xfrm>
          <a:prstGeom prst="rect">
            <a:avLst/>
          </a:prstGeom>
          <a:noFill/>
        </p:spPr>
        <p:txBody>
          <a:bodyPr wrap="square" rtlCol="0">
            <a:spAutoFit/>
          </a:bodyPr>
          <a:lstStyle/>
          <a:p>
            <a:r>
              <a:rPr lang="en-IN" dirty="0"/>
              <a:t>(a)</a:t>
            </a:r>
          </a:p>
        </p:txBody>
      </p:sp>
      <p:sp>
        <p:nvSpPr>
          <p:cNvPr id="14" name="TextBox 13">
            <a:extLst>
              <a:ext uri="{FF2B5EF4-FFF2-40B4-BE49-F238E27FC236}">
                <a16:creationId xmlns:a16="http://schemas.microsoft.com/office/drawing/2014/main" id="{3A5F4732-07D7-8399-441D-C3DF8AED3C0B}"/>
              </a:ext>
            </a:extLst>
          </p:cNvPr>
          <p:cNvSpPr txBox="1"/>
          <p:nvPr/>
        </p:nvSpPr>
        <p:spPr>
          <a:xfrm>
            <a:off x="9085702" y="2925784"/>
            <a:ext cx="485447" cy="369332"/>
          </a:xfrm>
          <a:prstGeom prst="rect">
            <a:avLst/>
          </a:prstGeom>
          <a:noFill/>
        </p:spPr>
        <p:txBody>
          <a:bodyPr wrap="square" rtlCol="0">
            <a:spAutoFit/>
          </a:bodyPr>
          <a:lstStyle/>
          <a:p>
            <a:r>
              <a:rPr lang="en-IN" dirty="0"/>
              <a:t>(b)</a:t>
            </a:r>
          </a:p>
        </p:txBody>
      </p:sp>
      <p:sp>
        <p:nvSpPr>
          <p:cNvPr id="18" name="TextBox 17">
            <a:extLst>
              <a:ext uri="{FF2B5EF4-FFF2-40B4-BE49-F238E27FC236}">
                <a16:creationId xmlns:a16="http://schemas.microsoft.com/office/drawing/2014/main" id="{221482C2-42B8-27EA-87BA-2CF286185B98}"/>
              </a:ext>
            </a:extLst>
          </p:cNvPr>
          <p:cNvSpPr txBox="1"/>
          <p:nvPr/>
        </p:nvSpPr>
        <p:spPr>
          <a:xfrm>
            <a:off x="3007887" y="5573918"/>
            <a:ext cx="522356" cy="369332"/>
          </a:xfrm>
          <a:prstGeom prst="rect">
            <a:avLst/>
          </a:prstGeom>
          <a:noFill/>
        </p:spPr>
        <p:txBody>
          <a:bodyPr wrap="square" rtlCol="0">
            <a:spAutoFit/>
          </a:bodyPr>
          <a:lstStyle/>
          <a:p>
            <a:r>
              <a:rPr lang="en-IN" dirty="0"/>
              <a:t>(c)</a:t>
            </a:r>
          </a:p>
        </p:txBody>
      </p:sp>
      <p:sp>
        <p:nvSpPr>
          <p:cNvPr id="19" name="TextBox 18">
            <a:extLst>
              <a:ext uri="{FF2B5EF4-FFF2-40B4-BE49-F238E27FC236}">
                <a16:creationId xmlns:a16="http://schemas.microsoft.com/office/drawing/2014/main" id="{A560A4A5-A366-6DDA-B630-76B54A455389}"/>
              </a:ext>
            </a:extLst>
          </p:cNvPr>
          <p:cNvSpPr txBox="1"/>
          <p:nvPr/>
        </p:nvSpPr>
        <p:spPr>
          <a:xfrm>
            <a:off x="9085701" y="5555545"/>
            <a:ext cx="485448" cy="369332"/>
          </a:xfrm>
          <a:prstGeom prst="rect">
            <a:avLst/>
          </a:prstGeom>
          <a:noFill/>
        </p:spPr>
        <p:txBody>
          <a:bodyPr wrap="square" rtlCol="0">
            <a:spAutoFit/>
          </a:bodyPr>
          <a:lstStyle/>
          <a:p>
            <a:r>
              <a:rPr lang="en-IN" dirty="0"/>
              <a:t>(d)</a:t>
            </a:r>
          </a:p>
        </p:txBody>
      </p:sp>
      <p:pic>
        <p:nvPicPr>
          <p:cNvPr id="15" name="Picture 2" descr="Bangalore Institute of Technology - Wikipedia">
            <a:extLst>
              <a:ext uri="{FF2B5EF4-FFF2-40B4-BE49-F238E27FC236}">
                <a16:creationId xmlns:a16="http://schemas.microsoft.com/office/drawing/2014/main" id="{B23586E2-822C-379F-ED41-CB972EB3A8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38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68641221"/>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10" y="936155"/>
            <a:ext cx="4946874"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endParaRPr lang="en-US" dirty="0">
              <a:solidFill>
                <a:schemeClr val="tx1"/>
              </a:solidFill>
              <a:latin typeface="Bahnschrift Light" panose="020B0502040204020203" pitchFamily="34" charset="0"/>
            </a:endParaRPr>
          </a:p>
        </p:txBody>
      </p:sp>
      <p:pic>
        <p:nvPicPr>
          <p:cNvPr id="12" name="Picture 11">
            <a:extLst>
              <a:ext uri="{FF2B5EF4-FFF2-40B4-BE49-F238E27FC236}">
                <a16:creationId xmlns:a16="http://schemas.microsoft.com/office/drawing/2014/main" id="{BC63CEB8-5A87-7FDE-5998-BA3AD9BF580A}"/>
              </a:ext>
            </a:extLst>
          </p:cNvPr>
          <p:cNvPicPr>
            <a:picLocks noChangeAspect="1"/>
          </p:cNvPicPr>
          <p:nvPr/>
        </p:nvPicPr>
        <p:blipFill rotWithShape="1">
          <a:blip r:embed="rId2"/>
          <a:srcRect l="7598" t="13622" r="51666" b="47930"/>
          <a:stretch/>
        </p:blipFill>
        <p:spPr bwMode="auto">
          <a:xfrm>
            <a:off x="806585" y="638264"/>
            <a:ext cx="4350756" cy="231018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4ECA3356-CBFF-2A7D-15C7-E2883BBCF314}"/>
              </a:ext>
            </a:extLst>
          </p:cNvPr>
          <p:cNvPicPr>
            <a:picLocks noChangeAspect="1"/>
          </p:cNvPicPr>
          <p:nvPr/>
        </p:nvPicPr>
        <p:blipFill rotWithShape="1">
          <a:blip r:embed="rId2"/>
          <a:srcRect l="51826" t="13933" r="9388" b="47634"/>
          <a:stretch/>
        </p:blipFill>
        <p:spPr bwMode="auto">
          <a:xfrm>
            <a:off x="6811933" y="660871"/>
            <a:ext cx="4143318" cy="2309613"/>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2414FF6C-5A13-2925-D55E-0F1545F4D748}"/>
              </a:ext>
            </a:extLst>
          </p:cNvPr>
          <p:cNvPicPr>
            <a:picLocks noChangeAspect="1"/>
          </p:cNvPicPr>
          <p:nvPr/>
        </p:nvPicPr>
        <p:blipFill rotWithShape="1">
          <a:blip r:embed="rId2"/>
          <a:srcRect l="7598" t="52071" r="51666" b="9475"/>
          <a:stretch/>
        </p:blipFill>
        <p:spPr bwMode="auto">
          <a:xfrm>
            <a:off x="806585" y="3274999"/>
            <a:ext cx="4350756" cy="2310180"/>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71F5CEB5-6042-449B-425E-5EDD098E52CB}"/>
              </a:ext>
            </a:extLst>
          </p:cNvPr>
          <p:cNvPicPr>
            <a:picLocks noChangeAspect="1"/>
          </p:cNvPicPr>
          <p:nvPr/>
        </p:nvPicPr>
        <p:blipFill rotWithShape="1">
          <a:blip r:embed="rId2"/>
          <a:srcRect l="51826" t="52366" r="9388" b="9475"/>
          <a:stretch/>
        </p:blipFill>
        <p:spPr bwMode="auto">
          <a:xfrm>
            <a:off x="6811933" y="3317496"/>
            <a:ext cx="4143318" cy="2309613"/>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0838EF8F-BEDB-742E-3F97-9165B631EE2E}"/>
              </a:ext>
            </a:extLst>
          </p:cNvPr>
          <p:cNvSpPr txBox="1"/>
          <p:nvPr/>
        </p:nvSpPr>
        <p:spPr>
          <a:xfrm>
            <a:off x="219075" y="5974121"/>
            <a:ext cx="11753849" cy="369332"/>
          </a:xfrm>
          <a:prstGeom prst="rect">
            <a:avLst/>
          </a:prstGeom>
          <a:noFill/>
        </p:spPr>
        <p:txBody>
          <a:bodyPr wrap="square" rtlCol="0">
            <a:spAutoFit/>
          </a:bodyPr>
          <a:lstStyle/>
          <a:p>
            <a:r>
              <a:rPr lang="en-IN" b="1" dirty="0">
                <a:latin typeface="Bahnschrift Light" panose="020B0502040204020203" pitchFamily="34" charset="0"/>
              </a:rPr>
              <a:t>Figure 11 </a:t>
            </a:r>
            <a:r>
              <a:rPr lang="en-US" dirty="0">
                <a:latin typeface="Bahnschrift Light" panose="020B0502040204020203" pitchFamily="34" charset="0"/>
              </a:rPr>
              <a:t>Filter design: a) Input signal b) FFT of the input signal c) Filtered signal and d) FFT of the filtered signal</a:t>
            </a:r>
            <a:endParaRPr lang="en-IN" dirty="0">
              <a:latin typeface="Bahnschrift Light" panose="020B0502040204020203" pitchFamily="34" charset="0"/>
            </a:endParaRPr>
          </a:p>
        </p:txBody>
      </p:sp>
      <p:sp>
        <p:nvSpPr>
          <p:cNvPr id="9" name="TextBox 8">
            <a:extLst>
              <a:ext uri="{FF2B5EF4-FFF2-40B4-BE49-F238E27FC236}">
                <a16:creationId xmlns:a16="http://schemas.microsoft.com/office/drawing/2014/main" id="{A0001F87-0B59-D390-8A0C-34569157060A}"/>
              </a:ext>
            </a:extLst>
          </p:cNvPr>
          <p:cNvSpPr txBox="1"/>
          <p:nvPr/>
        </p:nvSpPr>
        <p:spPr>
          <a:xfrm>
            <a:off x="2954806" y="2927351"/>
            <a:ext cx="527188" cy="369332"/>
          </a:xfrm>
          <a:prstGeom prst="rect">
            <a:avLst/>
          </a:prstGeom>
          <a:noFill/>
        </p:spPr>
        <p:txBody>
          <a:bodyPr wrap="square" rtlCol="0">
            <a:spAutoFit/>
          </a:bodyPr>
          <a:lstStyle/>
          <a:p>
            <a:r>
              <a:rPr lang="en-IN" dirty="0"/>
              <a:t>(a)</a:t>
            </a:r>
          </a:p>
        </p:txBody>
      </p:sp>
      <p:sp>
        <p:nvSpPr>
          <p:cNvPr id="10" name="TextBox 9">
            <a:extLst>
              <a:ext uri="{FF2B5EF4-FFF2-40B4-BE49-F238E27FC236}">
                <a16:creationId xmlns:a16="http://schemas.microsoft.com/office/drawing/2014/main" id="{A2FB7D0F-7D4A-3558-FB52-EB679FBF3A47}"/>
              </a:ext>
            </a:extLst>
          </p:cNvPr>
          <p:cNvSpPr txBox="1"/>
          <p:nvPr/>
        </p:nvSpPr>
        <p:spPr>
          <a:xfrm>
            <a:off x="8775985" y="2926891"/>
            <a:ext cx="527188" cy="369332"/>
          </a:xfrm>
          <a:prstGeom prst="rect">
            <a:avLst/>
          </a:prstGeom>
          <a:noFill/>
        </p:spPr>
        <p:txBody>
          <a:bodyPr wrap="square" rtlCol="0">
            <a:spAutoFit/>
          </a:bodyPr>
          <a:lstStyle/>
          <a:p>
            <a:r>
              <a:rPr lang="en-IN" dirty="0"/>
              <a:t>(b)</a:t>
            </a:r>
          </a:p>
        </p:txBody>
      </p:sp>
      <p:sp>
        <p:nvSpPr>
          <p:cNvPr id="11" name="TextBox 10">
            <a:extLst>
              <a:ext uri="{FF2B5EF4-FFF2-40B4-BE49-F238E27FC236}">
                <a16:creationId xmlns:a16="http://schemas.microsoft.com/office/drawing/2014/main" id="{894EB5DA-FB4F-2010-EEDE-805B095F51A0}"/>
              </a:ext>
            </a:extLst>
          </p:cNvPr>
          <p:cNvSpPr txBox="1"/>
          <p:nvPr/>
        </p:nvSpPr>
        <p:spPr>
          <a:xfrm>
            <a:off x="2938059" y="5585179"/>
            <a:ext cx="527188" cy="369332"/>
          </a:xfrm>
          <a:prstGeom prst="rect">
            <a:avLst/>
          </a:prstGeom>
          <a:noFill/>
        </p:spPr>
        <p:txBody>
          <a:bodyPr wrap="square" rtlCol="0">
            <a:spAutoFit/>
          </a:bodyPr>
          <a:lstStyle/>
          <a:p>
            <a:r>
              <a:rPr lang="en-IN" dirty="0"/>
              <a:t>(c)</a:t>
            </a:r>
          </a:p>
        </p:txBody>
      </p:sp>
      <p:sp>
        <p:nvSpPr>
          <p:cNvPr id="16" name="TextBox 15">
            <a:extLst>
              <a:ext uri="{FF2B5EF4-FFF2-40B4-BE49-F238E27FC236}">
                <a16:creationId xmlns:a16="http://schemas.microsoft.com/office/drawing/2014/main" id="{051EF0B4-E7E7-5A32-12B7-7F1C7634259A}"/>
              </a:ext>
            </a:extLst>
          </p:cNvPr>
          <p:cNvSpPr txBox="1"/>
          <p:nvPr/>
        </p:nvSpPr>
        <p:spPr>
          <a:xfrm>
            <a:off x="8726753" y="5629341"/>
            <a:ext cx="527188" cy="369332"/>
          </a:xfrm>
          <a:prstGeom prst="rect">
            <a:avLst/>
          </a:prstGeom>
          <a:noFill/>
        </p:spPr>
        <p:txBody>
          <a:bodyPr wrap="square" rtlCol="0">
            <a:spAutoFit/>
          </a:bodyPr>
          <a:lstStyle/>
          <a:p>
            <a:r>
              <a:rPr lang="en-IN" dirty="0"/>
              <a:t>(d)</a:t>
            </a:r>
          </a:p>
        </p:txBody>
      </p:sp>
      <p:graphicFrame>
        <p:nvGraphicFramePr>
          <p:cNvPr id="17" name="Table 5">
            <a:extLst>
              <a:ext uri="{FF2B5EF4-FFF2-40B4-BE49-F238E27FC236}">
                <a16:creationId xmlns:a16="http://schemas.microsoft.com/office/drawing/2014/main" id="{8CE1F9E0-F294-33FF-F21F-79E4A975A6DE}"/>
              </a:ext>
            </a:extLst>
          </p:cNvPr>
          <p:cNvGraphicFramePr>
            <a:graphicFrameLocks noGrp="1"/>
          </p:cNvGraphicFramePr>
          <p:nvPr>
            <p:extLst>
              <p:ext uri="{D42A27DB-BD31-4B8C-83A1-F6EECF244321}">
                <p14:modId xmlns:p14="http://schemas.microsoft.com/office/powerpoint/2010/main" val="1634706288"/>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16</a:t>
                      </a:r>
                    </a:p>
                  </a:txBody>
                  <a:tcPr>
                    <a:solidFill>
                      <a:srgbClr val="92D050"/>
                    </a:solidFill>
                  </a:tcPr>
                </a:tc>
                <a:extLst>
                  <a:ext uri="{0D108BD9-81ED-4DB2-BD59-A6C34878D82A}">
                    <a16:rowId xmlns:a16="http://schemas.microsoft.com/office/drawing/2014/main" val="398807409"/>
                  </a:ext>
                </a:extLst>
              </a:tr>
            </a:tbl>
          </a:graphicData>
        </a:graphic>
      </p:graphicFrame>
      <p:pic>
        <p:nvPicPr>
          <p:cNvPr id="18" name="Picture 2" descr="Bangalore Institute of Technology - Wikipedia">
            <a:extLst>
              <a:ext uri="{FF2B5EF4-FFF2-40B4-BE49-F238E27FC236}">
                <a16:creationId xmlns:a16="http://schemas.microsoft.com/office/drawing/2014/main" id="{C54C46A3-60D2-B3CD-9C4D-ECCBEE39E8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77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55142157"/>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10" y="936155"/>
            <a:ext cx="493534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IN" sz="2000" b="1" dirty="0">
                <a:latin typeface="Bahnschrift Light" panose="020B0502040204020203" pitchFamily="34" charset="0"/>
              </a:rPr>
              <a:t>Direction of arrival estimation</a:t>
            </a:r>
            <a:endParaRPr lang="en-US" sz="2000" b="1" dirty="0">
              <a:solidFill>
                <a:schemeClr val="tx1"/>
              </a:solidFill>
              <a:latin typeface="Bahnschrift Light" panose="020B0502040204020203" pitchFamily="34" charset="0"/>
            </a:endParaRPr>
          </a:p>
          <a:p>
            <a:pPr algn="just">
              <a:lnSpc>
                <a:spcPct val="150000"/>
              </a:lnSpc>
            </a:pPr>
            <a:r>
              <a:rPr lang="en-IN" sz="1800" dirty="0">
                <a:solidFill>
                  <a:srgbClr val="1D2129"/>
                </a:solidFill>
                <a:effectLst/>
                <a:latin typeface="Bahnschrift Light" panose="020B0502040204020203" pitchFamily="34" charset="0"/>
                <a:ea typeface="Calibri" panose="020F0502020204030204" pitchFamily="34" charset="0"/>
              </a:rPr>
              <a:t>Two microphones are placed at positions A and B at a distance d apart from each other.</a:t>
            </a:r>
          </a:p>
          <a:p>
            <a:pPr algn="just">
              <a:lnSpc>
                <a:spcPct val="150000"/>
              </a:lnSpc>
            </a:pPr>
            <a:r>
              <a:rPr lang="en-IN" sz="1800" dirty="0">
                <a:solidFill>
                  <a:srgbClr val="1D2129"/>
                </a:solidFill>
                <a:effectLst/>
                <a:latin typeface="Bahnschrift Light" panose="020B0502040204020203" pitchFamily="34" charset="0"/>
                <a:ea typeface="Calibri" panose="020F0502020204030204" pitchFamily="34" charset="0"/>
              </a:rPr>
              <a:t>Point M is the source of audio </a:t>
            </a:r>
          </a:p>
          <a:p>
            <a:pPr algn="just">
              <a:lnSpc>
                <a:spcPct val="150000"/>
              </a:lnSpc>
            </a:pPr>
            <a:r>
              <a:rPr lang="en-IN" sz="1800" dirty="0">
                <a:solidFill>
                  <a:srgbClr val="282828"/>
                </a:solidFill>
                <a:effectLst/>
                <a:latin typeface="Bahnschrift Light" panose="020B0502040204020203" pitchFamily="34" charset="0"/>
                <a:ea typeface="Calibri" panose="020F0502020204030204" pitchFamily="34" charset="0"/>
              </a:rPr>
              <a:t>α’ </a:t>
            </a:r>
            <a:r>
              <a:rPr lang="en-IN" dirty="0">
                <a:solidFill>
                  <a:srgbClr val="282828"/>
                </a:solidFill>
                <a:latin typeface="Bahnschrift Light" panose="020B0502040204020203" pitchFamily="34" charset="0"/>
                <a:ea typeface="Calibri" panose="020F0502020204030204" pitchFamily="34" charset="0"/>
              </a:rPr>
              <a:t>is</a:t>
            </a:r>
            <a:r>
              <a:rPr lang="en-IN" sz="1800" dirty="0">
                <a:solidFill>
                  <a:srgbClr val="282828"/>
                </a:solidFill>
                <a:effectLst/>
                <a:latin typeface="Bahnschrift Light" panose="020B0502040204020203" pitchFamily="34" charset="0"/>
                <a:ea typeface="Calibri" panose="020F0502020204030204" pitchFamily="34" charset="0"/>
              </a:rPr>
              <a:t> the angle made by the audio source at the traffic junction. </a:t>
            </a:r>
            <a:endParaRPr lang="en-IN" dirty="0">
              <a:solidFill>
                <a:srgbClr val="282828"/>
              </a:solidFill>
              <a:latin typeface="Bahnschrift Light" panose="020B0502040204020203" pitchFamily="34" charset="0"/>
              <a:ea typeface="Calibri" panose="020F0502020204030204" pitchFamily="34" charset="0"/>
            </a:endParaRPr>
          </a:p>
          <a:p>
            <a:pPr algn="just">
              <a:lnSpc>
                <a:spcPct val="150000"/>
              </a:lnSpc>
            </a:pPr>
            <a:r>
              <a:rPr lang="en-IN" sz="1800" dirty="0">
                <a:solidFill>
                  <a:srgbClr val="282828"/>
                </a:solidFill>
                <a:effectLst/>
                <a:latin typeface="Bahnschrift Light" panose="020B0502040204020203" pitchFamily="34" charset="0"/>
                <a:ea typeface="Calibri" panose="020F0502020204030204" pitchFamily="34" charset="0"/>
              </a:rPr>
              <a:t>Let B’ be the point at which the wavefront is the same as at Point B at any given time t on the line MA. This forms an isosceles triangle MBB’ where MB = MB’.</a:t>
            </a:r>
            <a:endParaRPr lang="en-IN" dirty="0">
              <a:solidFill>
                <a:schemeClr val="tx1"/>
              </a:solidFill>
              <a:latin typeface="Bahnschrift Light" panose="020B0502040204020203" pitchFamily="34" charset="0"/>
            </a:endParaRPr>
          </a:p>
          <a:p>
            <a:pPr algn="just">
              <a:lnSpc>
                <a:spcPct val="150000"/>
              </a:lnSpc>
            </a:pPr>
            <a:endParaRPr lang="en-IN"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p:txBody>
      </p:sp>
      <p:pic>
        <p:nvPicPr>
          <p:cNvPr id="5" name="Picture 4">
            <a:extLst>
              <a:ext uri="{FF2B5EF4-FFF2-40B4-BE49-F238E27FC236}">
                <a16:creationId xmlns:a16="http://schemas.microsoft.com/office/drawing/2014/main" id="{A3C86900-138F-8F5B-AFB4-D656867603B8}"/>
              </a:ext>
            </a:extLst>
          </p:cNvPr>
          <p:cNvPicPr>
            <a:picLocks noChangeAspect="1"/>
          </p:cNvPicPr>
          <p:nvPr/>
        </p:nvPicPr>
        <p:blipFill rotWithShape="1">
          <a:blip r:embed="rId2"/>
          <a:srcRect b="3385"/>
          <a:stretch/>
        </p:blipFill>
        <p:spPr bwMode="auto">
          <a:xfrm>
            <a:off x="6587550" y="1199387"/>
            <a:ext cx="5273040" cy="428032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A09768C-5058-BB79-C8BA-815549D7B2A1}"/>
              </a:ext>
            </a:extLst>
          </p:cNvPr>
          <p:cNvSpPr txBox="1"/>
          <p:nvPr/>
        </p:nvSpPr>
        <p:spPr>
          <a:xfrm>
            <a:off x="6690622" y="5479710"/>
            <a:ext cx="5273039" cy="646331"/>
          </a:xfrm>
          <a:prstGeom prst="rect">
            <a:avLst/>
          </a:prstGeom>
          <a:noFill/>
        </p:spPr>
        <p:txBody>
          <a:bodyPr wrap="square" rtlCol="0">
            <a:spAutoFit/>
          </a:bodyPr>
          <a:lstStyle/>
          <a:p>
            <a:r>
              <a:rPr lang="en-IN" b="1" dirty="0">
                <a:latin typeface="Bahnschrift Light" panose="020B0502040204020203" pitchFamily="34" charset="0"/>
              </a:rPr>
              <a:t>Figure 12 </a:t>
            </a:r>
            <a:r>
              <a:rPr lang="en-US" dirty="0">
                <a:latin typeface="Bahnschrift Light" panose="020B0502040204020203" pitchFamily="34" charset="0"/>
              </a:rPr>
              <a:t>Diagram of the position of microphones and source</a:t>
            </a:r>
            <a:endParaRPr lang="en-IN" dirty="0">
              <a:latin typeface="Bahnschrift Light" panose="020B0502040204020203" pitchFamily="34" charset="0"/>
            </a:endParaRPr>
          </a:p>
        </p:txBody>
      </p:sp>
      <p:graphicFrame>
        <p:nvGraphicFramePr>
          <p:cNvPr id="7" name="Table 5">
            <a:extLst>
              <a:ext uri="{FF2B5EF4-FFF2-40B4-BE49-F238E27FC236}">
                <a16:creationId xmlns:a16="http://schemas.microsoft.com/office/drawing/2014/main" id="{A19407AB-2A55-56E5-24C8-710166C1E130}"/>
              </a:ext>
            </a:extLst>
          </p:cNvPr>
          <p:cNvGraphicFramePr>
            <a:graphicFrameLocks noGrp="1"/>
          </p:cNvGraphicFramePr>
          <p:nvPr>
            <p:extLst>
              <p:ext uri="{D42A27DB-BD31-4B8C-83A1-F6EECF244321}">
                <p14:modId xmlns:p14="http://schemas.microsoft.com/office/powerpoint/2010/main" val="3555384078"/>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17</a:t>
                      </a:r>
                    </a:p>
                  </a:txBody>
                  <a:tcPr>
                    <a:solidFill>
                      <a:srgbClr val="92D050"/>
                    </a:solidFill>
                  </a:tcPr>
                </a:tc>
                <a:extLst>
                  <a:ext uri="{0D108BD9-81ED-4DB2-BD59-A6C34878D82A}">
                    <a16:rowId xmlns:a16="http://schemas.microsoft.com/office/drawing/2014/main" val="398807409"/>
                  </a:ext>
                </a:extLst>
              </a:tr>
            </a:tbl>
          </a:graphicData>
        </a:graphic>
      </p:graphicFrame>
      <p:pic>
        <p:nvPicPr>
          <p:cNvPr id="8" name="Picture 2" descr="Bangalore Institute of Technology - Wikipedia">
            <a:extLst>
              <a:ext uri="{FF2B5EF4-FFF2-40B4-BE49-F238E27FC236}">
                <a16:creationId xmlns:a16="http://schemas.microsoft.com/office/drawing/2014/main" id="{980E2876-66C3-AC80-9C09-F9D55FD7FA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15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3556586"/>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09" y="751489"/>
                <a:ext cx="5180823"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IN" sz="1800" dirty="0">
                    <a:solidFill>
                      <a:srgbClr val="282828"/>
                    </a:solidFill>
                    <a:effectLst/>
                    <a:latin typeface="Bahnschrift Light" panose="020B0502040204020203" pitchFamily="34" charset="0"/>
                    <a:ea typeface="Calibri" panose="020F0502020204030204" pitchFamily="34" charset="0"/>
                    <a:cs typeface="Times New Roman" panose="02020603050405020304" pitchFamily="18" charset="0"/>
                  </a:rPr>
                  <a:t>The position of M can be described by the equation</a:t>
                </a:r>
                <a:endParaRPr lang="en-IN"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r>
                  <a:rPr lang="en-US" dirty="0">
                    <a:solidFill>
                      <a:schemeClr val="tx1"/>
                    </a:solidFill>
                    <a:latin typeface="Bahnschrift Light" panose="020B0502040204020203" pitchFamily="34" charset="0"/>
                  </a:rPr>
                  <a:t>The values of </a:t>
                </a:r>
                <a:r>
                  <a:rPr lang="en-IN" sz="1800" dirty="0" err="1">
                    <a:solidFill>
                      <a:srgbClr val="1D2129"/>
                    </a:solidFill>
                    <a:effectLst/>
                    <a:latin typeface="Bahnschrift Light" panose="020B0502040204020203" pitchFamily="34" charset="0"/>
                    <a:ea typeface="Calibri" panose="020F0502020204030204" pitchFamily="34" charset="0"/>
                  </a:rPr>
                  <a:t>x</a:t>
                </a:r>
                <a:r>
                  <a:rPr lang="en-IN" sz="1800" baseline="-25000" dirty="0" err="1">
                    <a:solidFill>
                      <a:srgbClr val="1D2129"/>
                    </a:solidFill>
                    <a:effectLst/>
                    <a:latin typeface="Bahnschrift Light" panose="020B0502040204020203" pitchFamily="34" charset="0"/>
                    <a:ea typeface="Calibri" panose="020F0502020204030204" pitchFamily="34" charset="0"/>
                  </a:rPr>
                  <a:t>B</a:t>
                </a:r>
                <a:r>
                  <a:rPr lang="en-US" dirty="0">
                    <a:solidFill>
                      <a:schemeClr val="tx1"/>
                    </a:solidFill>
                    <a:latin typeface="Bahnschrift Light" panose="020B0502040204020203" pitchFamily="34" charset="0"/>
                  </a:rPr>
                  <a:t> and </a:t>
                </a:r>
                <a:r>
                  <a:rPr lang="en-IN" sz="1800" dirty="0">
                    <a:solidFill>
                      <a:srgbClr val="1D2129"/>
                    </a:solidFill>
                    <a:effectLst/>
                    <a:latin typeface="Bahnschrift Light" panose="020B0502040204020203" pitchFamily="34" charset="0"/>
                    <a:ea typeface="Calibri" panose="020F0502020204030204" pitchFamily="34" charset="0"/>
                  </a:rPr>
                  <a:t>AB’ are given by</a:t>
                </a:r>
              </a:p>
              <a:p>
                <a:pPr marL="0" indent="0" algn="just">
                  <a:lnSpc>
                    <a:spcPct val="150000"/>
                  </a:lnSpc>
                  <a:buNone/>
                </a:pPr>
                <a:r>
                  <a:rPr lang="en-IN" sz="1800" dirty="0">
                    <a:solidFill>
                      <a:srgbClr val="1D2129"/>
                    </a:solidFill>
                    <a:effectLst/>
                    <a:latin typeface="Bahnschrift Light" panose="020B0502040204020203" pitchFamily="34" charset="0"/>
                    <a:ea typeface="Calibri" panose="020F0502020204030204" pitchFamily="34" charset="0"/>
                  </a:rPr>
                  <a:t>	     </a:t>
                </a:r>
                <a:r>
                  <a:rPr lang="en-IN" sz="1800" dirty="0" err="1">
                    <a:solidFill>
                      <a:srgbClr val="1D2129"/>
                    </a:solidFill>
                    <a:effectLst/>
                    <a:latin typeface="Bahnschrift Light" panose="020B0502040204020203" pitchFamily="34" charset="0"/>
                    <a:ea typeface="Calibri" panose="020F0502020204030204" pitchFamily="34" charset="0"/>
                  </a:rPr>
                  <a:t>x</a:t>
                </a:r>
                <a:r>
                  <a:rPr lang="en-IN" sz="1800" baseline="-25000" dirty="0" err="1">
                    <a:solidFill>
                      <a:srgbClr val="1D2129"/>
                    </a:solidFill>
                    <a:effectLst/>
                    <a:latin typeface="Bahnschrift Light" panose="020B0502040204020203" pitchFamily="34" charset="0"/>
                    <a:ea typeface="Calibri" panose="020F0502020204030204" pitchFamily="34" charset="0"/>
                  </a:rPr>
                  <a:t>B</a:t>
                </a:r>
                <a:r>
                  <a:rPr lang="en-IN" sz="1800" dirty="0">
                    <a:solidFill>
                      <a:srgbClr val="1D2129"/>
                    </a:solidFill>
                    <a:effectLst/>
                    <a:latin typeface="Bahnschrift Light" panose="020B0502040204020203" pitchFamily="34" charset="0"/>
                    <a:ea typeface="Calibri" panose="020F0502020204030204" pitchFamily="34" charset="0"/>
                  </a:rPr>
                  <a:t> = d/2 </a:t>
                </a:r>
              </a:p>
              <a:p>
                <a:pPr marL="0" indent="0" algn="just">
                  <a:lnSpc>
                    <a:spcPct val="150000"/>
                  </a:lnSpc>
                  <a:buNone/>
                </a:pPr>
                <a:r>
                  <a:rPr lang="en-IN" dirty="0">
                    <a:solidFill>
                      <a:srgbClr val="1D2129"/>
                    </a:solidFill>
                    <a:latin typeface="Bahnschrift Light" panose="020B0502040204020203" pitchFamily="34" charset="0"/>
                  </a:rPr>
                  <a:t>Where c is the speed of the sound and </a:t>
                </a:r>
                <a14:m>
                  <m:oMath xmlns:m="http://schemas.openxmlformats.org/officeDocument/2006/math">
                    <m:r>
                      <m:rPr>
                        <m:sty m:val="p"/>
                      </m:rPr>
                      <a:rPr lang="en-IN" i="0" smtClean="0">
                        <a:latin typeface="Cambria Math" panose="02040503050406030204" pitchFamily="18" charset="0"/>
                      </a:rPr>
                      <m:t>τ</m:t>
                    </m:r>
                  </m:oMath>
                </a14:m>
                <a:r>
                  <a:rPr lang="en-IN" dirty="0">
                    <a:solidFill>
                      <a:srgbClr val="1D2129"/>
                    </a:solidFill>
                    <a:latin typeface="Bahnschrift Light" panose="020B0502040204020203" pitchFamily="34" charset="0"/>
                  </a:rPr>
                  <a:t> is delay</a:t>
                </a:r>
              </a:p>
              <a:p>
                <a:pPr marL="0" indent="0" algn="just">
                  <a:lnSpc>
                    <a:spcPct val="150000"/>
                  </a:lnSpc>
                  <a:buNone/>
                </a:pPr>
                <a:r>
                  <a:rPr lang="en-IN" sz="1800" dirty="0">
                    <a:solidFill>
                      <a:srgbClr val="111111"/>
                    </a:solidFill>
                    <a:effectLst/>
                    <a:latin typeface="Bahnschrift Light" panose="020B0502040204020203" pitchFamily="34" charset="0"/>
                    <a:ea typeface="Times New Roman" panose="02020603050405020304" pitchFamily="18" charset="0"/>
                  </a:rPr>
                  <a:t>The angle </a:t>
                </a:r>
                <a:r>
                  <a:rPr lang="en-IN" sz="1800" dirty="0">
                    <a:solidFill>
                      <a:srgbClr val="282828"/>
                    </a:solidFill>
                    <a:effectLst/>
                    <a:latin typeface="Bahnschrift Light" panose="020B0502040204020203" pitchFamily="34" charset="0"/>
                    <a:ea typeface="Calibri" panose="020F0502020204030204" pitchFamily="34" charset="0"/>
                  </a:rPr>
                  <a:t>α’ can be calculated using the equation</a:t>
                </a:r>
              </a:p>
              <a:p>
                <a:pPr marL="0" indent="0" algn="just">
                  <a:lnSpc>
                    <a:spcPct val="150000"/>
                  </a:lnSpc>
                  <a:buNone/>
                </a:pPr>
                <a:endParaRPr lang="en-IN" dirty="0">
                  <a:solidFill>
                    <a:srgbClr val="282828"/>
                  </a:solidFill>
                  <a:latin typeface="Bahnschrift Light" panose="020B0502040204020203" pitchFamily="34" charset="0"/>
                </a:endParaRPr>
              </a:p>
              <a:p>
                <a:pPr marL="0" indent="0" algn="just">
                  <a:lnSpc>
                    <a:spcPct val="150000"/>
                  </a:lnSpc>
                  <a:buNone/>
                </a:pPr>
                <a:r>
                  <a:rPr lang="en-IN" dirty="0">
                    <a:solidFill>
                      <a:srgbClr val="282828"/>
                    </a:solidFill>
                    <a:latin typeface="Bahnschrift Light" panose="020B0502040204020203" pitchFamily="34" charset="0"/>
                  </a:rPr>
                  <a:t>Where the slope can be calculated using</a:t>
                </a:r>
                <a:endParaRPr lang="en-US" dirty="0">
                  <a:solidFill>
                    <a:schemeClr val="tx1"/>
                  </a:solidFill>
                  <a:latin typeface="Bahnschrift Light" panose="020B0502040204020203" pitchFamily="34" charset="0"/>
                </a:endParaRPr>
              </a:p>
            </p:txBody>
          </p:sp>
        </mc:Choice>
        <mc:Fallback xmlns="">
          <p:sp>
            <p:nvSpPr>
              <p:cNvPr id="3" name="Content Placeholder 2">
                <a:extLst>
                  <a:ext uri="{FF2B5EF4-FFF2-40B4-BE49-F238E27FC236}">
                    <a16:creationId xmlns:a16="http://schemas.microsoft.com/office/drawing/2014/main" id="{39836295-9225-4700-9B38-B11F2FC23BAD}"/>
                  </a:ext>
                </a:extLst>
              </p:cNvPr>
              <p:cNvSpPr txBox="1">
                <a:spLocks noRot="1" noChangeAspect="1" noMove="1" noResize="1" noEditPoints="1" noAdjustHandles="1" noChangeArrowheads="1" noChangeShapeType="1" noTextEdit="1"/>
              </p:cNvSpPr>
              <p:nvPr/>
            </p:nvSpPr>
            <p:spPr>
              <a:xfrm>
                <a:off x="991809" y="751489"/>
                <a:ext cx="5180823" cy="5474169"/>
              </a:xfrm>
              <a:prstGeom prst="rect">
                <a:avLst/>
              </a:prstGeom>
              <a:blipFill>
                <a:blip r:embed="rId2"/>
                <a:stretch>
                  <a:fillRect l="-1059" r="-9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A02E1A-D5F2-BB9F-166E-E5CA14555C1F}"/>
                  </a:ext>
                </a:extLst>
              </p:cNvPr>
              <p:cNvSpPr txBox="1"/>
              <p:nvPr/>
            </p:nvSpPr>
            <p:spPr>
              <a:xfrm>
                <a:off x="1624473" y="1648884"/>
                <a:ext cx="3902837" cy="7203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i="1" smtClean="0">
                              <a:solidFill>
                                <a:srgbClr val="836967"/>
                              </a:solidFill>
                              <a:latin typeface="Cambria Math" panose="02040503050406030204" pitchFamily="18" charset="0"/>
                            </a:rPr>
                          </m:ctrlPr>
                        </m:sSupPr>
                        <m:e>
                          <m:r>
                            <m:rPr>
                              <m:sty m:val="p"/>
                            </m:rPr>
                            <a:rPr lang="en-IN">
                              <a:latin typeface="Cambria Math" panose="02040503050406030204" pitchFamily="18" charset="0"/>
                            </a:rPr>
                            <m:t>y</m:t>
                          </m:r>
                        </m:e>
                        <m:sup>
                          <m:r>
                            <a:rPr lang="en-IN" i="0">
                              <a:latin typeface="Cambria Math" panose="02040503050406030204" pitchFamily="18" charset="0"/>
                            </a:rPr>
                            <m:t>2</m:t>
                          </m:r>
                        </m:sup>
                      </m:sSup>
                      <m:r>
                        <a:rPr lang="en-IN" i="0">
                          <a:latin typeface="Cambria Math" panose="02040503050406030204" pitchFamily="18" charset="0"/>
                        </a:rPr>
                        <m:t> = </m:t>
                      </m:r>
                      <m:f>
                        <m:fPr>
                          <m:ctrlPr>
                            <a:rPr lang="en-IN" i="1">
                              <a:solidFill>
                                <a:srgbClr val="836967"/>
                              </a:solidFill>
                              <a:latin typeface="Cambria Math" panose="02040503050406030204" pitchFamily="18" charset="0"/>
                            </a:rPr>
                          </m:ctrlPr>
                        </m:fPr>
                        <m:num>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𝐴𝐵</m:t>
                              </m:r>
                              <m:r>
                                <a:rPr lang="en-IN" i="0">
                                  <a:latin typeface="Cambria Math" panose="02040503050406030204" pitchFamily="18" charset="0"/>
                                </a:rPr>
                                <m:t>′</m:t>
                              </m:r>
                            </m:e>
                            <m:sup>
                              <m:r>
                                <a:rPr lang="en-IN" i="0">
                                  <a:latin typeface="Cambria Math" panose="02040503050406030204" pitchFamily="18" charset="0"/>
                                </a:rPr>
                                <m:t>2</m:t>
                              </m:r>
                            </m:sup>
                          </m:sSup>
                        </m:num>
                        <m:den>
                          <m:r>
                            <a:rPr lang="en-IN" i="0">
                              <a:latin typeface="Cambria Math" panose="02040503050406030204" pitchFamily="18" charset="0"/>
                            </a:rPr>
                            <m:t>4</m:t>
                          </m:r>
                        </m:den>
                      </m:f>
                      <m:r>
                        <a:rPr lang="en-IN" i="0">
                          <a:latin typeface="Cambria Math" panose="02040503050406030204" pitchFamily="18" charset="0"/>
                        </a:rPr>
                        <m:t>−</m:t>
                      </m:r>
                      <m:sSup>
                        <m:sSupPr>
                          <m:ctrlPr>
                            <a:rPr lang="en-IN" i="1">
                              <a:solidFill>
                                <a:srgbClr val="836967"/>
                              </a:solidFill>
                              <a:latin typeface="Cambria Math" panose="02040503050406030204" pitchFamily="18" charset="0"/>
                            </a:rPr>
                          </m:ctrlPr>
                        </m:sSup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𝐵</m:t>
                              </m:r>
                            </m:sub>
                          </m:sSub>
                        </m:e>
                        <m:sup>
                          <m:r>
                            <a:rPr lang="en-IN" i="0">
                              <a:latin typeface="Cambria Math" panose="02040503050406030204" pitchFamily="18" charset="0"/>
                            </a:rPr>
                            <m:t>2</m:t>
                          </m:r>
                        </m:sup>
                      </m:sSup>
                      <m:r>
                        <a:rPr lang="en-IN" i="0">
                          <a:latin typeface="Cambria Math" panose="02040503050406030204" pitchFamily="18" charset="0"/>
                        </a:rPr>
                        <m:t>+</m:t>
                      </m:r>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𝑥</m:t>
                          </m:r>
                        </m:e>
                        <m:sup>
                          <m:r>
                            <a:rPr lang="en-IN" i="0">
                              <a:latin typeface="Cambria Math" panose="02040503050406030204" pitchFamily="18" charset="0"/>
                            </a:rPr>
                            <m:t>2</m:t>
                          </m:r>
                        </m:sup>
                      </m:sSup>
                      <m:d>
                        <m:dPr>
                          <m:ctrlPr>
                            <a:rPr lang="en-IN" i="1">
                              <a:solidFill>
                                <a:srgbClr val="836967"/>
                              </a:solidFill>
                              <a:latin typeface="Cambria Math" panose="02040503050406030204" pitchFamily="18" charset="0"/>
                            </a:rPr>
                          </m:ctrlPr>
                        </m:dPr>
                        <m:e>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4∗</m:t>
                              </m:r>
                              <m:sSup>
                                <m:sSupPr>
                                  <m:ctrlPr>
                                    <a:rPr lang="en-IN" i="1">
                                      <a:solidFill>
                                        <a:srgbClr val="836967"/>
                                      </a:solidFill>
                                      <a:latin typeface="Cambria Math" panose="02040503050406030204" pitchFamily="18" charset="0"/>
                                    </a:rPr>
                                  </m:ctrlPr>
                                </m:sSup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𝐵</m:t>
                                      </m:r>
                                    </m:sub>
                                  </m:sSub>
                                </m:e>
                                <m:sup>
                                  <m:r>
                                    <a:rPr lang="en-IN" i="0">
                                      <a:latin typeface="Cambria Math" panose="02040503050406030204" pitchFamily="18" charset="0"/>
                                    </a:rPr>
                                    <m:t>2</m:t>
                                  </m:r>
                                </m:sup>
                              </m:sSup>
                            </m:num>
                            <m:den>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𝐴𝐵</m:t>
                                  </m:r>
                                  <m:r>
                                    <a:rPr lang="en-IN" i="0">
                                      <a:latin typeface="Cambria Math" panose="02040503050406030204" pitchFamily="18" charset="0"/>
                                    </a:rPr>
                                    <m:t>′</m:t>
                                  </m:r>
                                </m:e>
                                <m:sup>
                                  <m:r>
                                    <a:rPr lang="en-IN" i="0">
                                      <a:latin typeface="Cambria Math" panose="02040503050406030204" pitchFamily="18" charset="0"/>
                                    </a:rPr>
                                    <m:t>2</m:t>
                                  </m:r>
                                </m:sup>
                              </m:sSup>
                            </m:den>
                          </m:f>
                          <m:r>
                            <a:rPr lang="en-IN" i="0">
                              <a:latin typeface="Cambria Math" panose="02040503050406030204" pitchFamily="18" charset="0"/>
                            </a:rPr>
                            <m:t>−1</m:t>
                          </m:r>
                        </m:e>
                      </m:d>
                    </m:oMath>
                  </m:oMathPara>
                </a14:m>
                <a:endParaRPr lang="en-IN" dirty="0">
                  <a:latin typeface="Bahnschrift Light" panose="020B0502040204020203" pitchFamily="34" charset="0"/>
                </a:endParaRPr>
              </a:p>
            </p:txBody>
          </p:sp>
        </mc:Choice>
        <mc:Fallback xmlns="">
          <p:sp>
            <p:nvSpPr>
              <p:cNvPr id="6" name="TextBox 5">
                <a:extLst>
                  <a:ext uri="{FF2B5EF4-FFF2-40B4-BE49-F238E27FC236}">
                    <a16:creationId xmlns:a16="http://schemas.microsoft.com/office/drawing/2014/main" id="{51A02E1A-D5F2-BB9F-166E-E5CA14555C1F}"/>
                  </a:ext>
                </a:extLst>
              </p:cNvPr>
              <p:cNvSpPr txBox="1">
                <a:spLocks noRot="1" noChangeAspect="1" noMove="1" noResize="1" noEditPoints="1" noAdjustHandles="1" noChangeArrowheads="1" noChangeShapeType="1" noTextEdit="1"/>
              </p:cNvSpPr>
              <p:nvPr/>
            </p:nvSpPr>
            <p:spPr>
              <a:xfrm>
                <a:off x="1624473" y="1648884"/>
                <a:ext cx="3902837" cy="720325"/>
              </a:xfrm>
              <a:prstGeom prst="rect">
                <a:avLst/>
              </a:prstGeom>
              <a:blipFill>
                <a:blip r:embed="rId3"/>
                <a:stretch>
                  <a:fillRect/>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4E97BF69-7377-3D25-961F-2B43976BBD48}"/>
              </a:ext>
            </a:extLst>
          </p:cNvPr>
          <p:cNvPicPr>
            <a:picLocks noChangeAspect="1"/>
          </p:cNvPicPr>
          <p:nvPr/>
        </p:nvPicPr>
        <p:blipFill>
          <a:blip r:embed="rId4"/>
          <a:stretch>
            <a:fillRect/>
          </a:stretch>
        </p:blipFill>
        <p:spPr>
          <a:xfrm>
            <a:off x="6161552" y="1606762"/>
            <a:ext cx="5671515" cy="39934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10C55E-6E43-3783-B458-9EAB28CEEF13}"/>
                  </a:ext>
                </a:extLst>
              </p:cNvPr>
              <p:cNvSpPr txBox="1"/>
              <p:nvPr/>
            </p:nvSpPr>
            <p:spPr>
              <a:xfrm>
                <a:off x="904678" y="5732318"/>
                <a:ext cx="4645716" cy="6635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𝑑𝑦</m:t>
                          </m:r>
                        </m:num>
                        <m:den>
                          <m:r>
                            <a:rPr lang="en-IN" i="1">
                              <a:latin typeface="Cambria Math" panose="02040503050406030204" pitchFamily="18" charset="0"/>
                            </a:rPr>
                            <m:t>𝑑𝑥</m:t>
                          </m:r>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𝑦</m:t>
                              </m:r>
                            </m:e>
                            <m:sub>
                              <m:r>
                                <a:rPr lang="en-IN" i="0">
                                  <a:latin typeface="Cambria Math" panose="02040503050406030204" pitchFamily="18" charset="0"/>
                                </a:rPr>
                                <m:t>2</m:t>
                              </m:r>
                            </m:sub>
                          </m:sSub>
                          <m:r>
                            <a:rPr lang="en-IN" i="0">
                              <a:latin typeface="Cambria Math" panose="02040503050406030204" pitchFamily="18" charset="0"/>
                            </a:rPr>
                            <m:t>− </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𝑦</m:t>
                              </m:r>
                            </m:e>
                            <m:sub>
                              <m:r>
                                <a:rPr lang="en-IN" i="0">
                                  <a:latin typeface="Cambria Math" panose="02040503050406030204" pitchFamily="18" charset="0"/>
                                </a:rPr>
                                <m:t>1</m:t>
                              </m:r>
                            </m:sub>
                          </m:sSub>
                          <m:r>
                            <a:rPr lang="en-IN" i="0">
                              <a:latin typeface="Cambria Math" panose="02040503050406030204" pitchFamily="18" charset="0"/>
                            </a:rPr>
                            <m:t> </m:t>
                          </m:r>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2</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1</m:t>
                              </m:r>
                            </m:sub>
                          </m:sSub>
                        </m:den>
                      </m:f>
                    </m:oMath>
                  </m:oMathPara>
                </a14:m>
                <a:endParaRPr lang="en-IN" dirty="0">
                  <a:latin typeface="Bahnschrift Light" panose="020B0502040204020203" pitchFamily="34" charset="0"/>
                </a:endParaRPr>
              </a:p>
            </p:txBody>
          </p:sp>
        </mc:Choice>
        <mc:Fallback xmlns="">
          <p:sp>
            <p:nvSpPr>
              <p:cNvPr id="9" name="TextBox 8">
                <a:extLst>
                  <a:ext uri="{FF2B5EF4-FFF2-40B4-BE49-F238E27FC236}">
                    <a16:creationId xmlns:a16="http://schemas.microsoft.com/office/drawing/2014/main" id="{8910C55E-6E43-3783-B458-9EAB28CEEF13}"/>
                  </a:ext>
                </a:extLst>
              </p:cNvPr>
              <p:cNvSpPr txBox="1">
                <a:spLocks noRot="1" noChangeAspect="1" noMove="1" noResize="1" noEditPoints="1" noAdjustHandles="1" noChangeArrowheads="1" noChangeShapeType="1" noTextEdit="1"/>
              </p:cNvSpPr>
              <p:nvPr/>
            </p:nvSpPr>
            <p:spPr>
              <a:xfrm>
                <a:off x="904678" y="5732318"/>
                <a:ext cx="4645716" cy="66358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CF60020-E950-8729-AA4A-8F2BE7CA8887}"/>
                  </a:ext>
                </a:extLst>
              </p:cNvPr>
              <p:cNvSpPr txBox="1"/>
              <p:nvPr/>
            </p:nvSpPr>
            <p:spPr>
              <a:xfrm>
                <a:off x="3176841" y="2844698"/>
                <a:ext cx="17162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smtClean="0">
                          <a:latin typeface="Cambria Math" panose="02040503050406030204" pitchFamily="18" charset="0"/>
                        </a:rPr>
                        <m:t>A</m:t>
                      </m:r>
                      <m:r>
                        <m:rPr>
                          <m:sty m:val="p"/>
                        </m:rPr>
                        <a:rPr lang="en-IN" i="0">
                          <a:latin typeface="Cambria Math" panose="02040503050406030204" pitchFamily="18" charset="0"/>
                        </a:rPr>
                        <m:t>B</m:t>
                      </m:r>
                      <m:r>
                        <a:rPr lang="en-IN" i="0">
                          <a:latin typeface="Cambria Math" panose="02040503050406030204" pitchFamily="18" charset="0"/>
                        </a:rPr>
                        <m:t>’ = </m:t>
                      </m:r>
                      <m:r>
                        <a:rPr lang="en-IN" i="1">
                          <a:latin typeface="Cambria Math" panose="02040503050406030204" pitchFamily="18" charset="0"/>
                        </a:rPr>
                        <m:t>𝑐</m:t>
                      </m:r>
                      <m:r>
                        <a:rPr lang="en-IN" i="0">
                          <a:latin typeface="Cambria Math" panose="02040503050406030204" pitchFamily="18" charset="0"/>
                        </a:rPr>
                        <m:t>∗</m:t>
                      </m:r>
                      <m:r>
                        <m:rPr>
                          <m:sty m:val="p"/>
                        </m:rPr>
                        <a:rPr lang="en-IN" i="0">
                          <a:latin typeface="Cambria Math" panose="02040503050406030204" pitchFamily="18" charset="0"/>
                        </a:rPr>
                        <m:t>τ</m:t>
                      </m:r>
                    </m:oMath>
                  </m:oMathPara>
                </a14:m>
                <a:endParaRPr lang="en-IN" dirty="0">
                  <a:latin typeface="Bahnschrift Light" panose="020B0502040204020203" pitchFamily="34" charset="0"/>
                </a:endParaRPr>
              </a:p>
            </p:txBody>
          </p:sp>
        </mc:Choice>
        <mc:Fallback xmlns="">
          <p:sp>
            <p:nvSpPr>
              <p:cNvPr id="11" name="TextBox 10">
                <a:extLst>
                  <a:ext uri="{FF2B5EF4-FFF2-40B4-BE49-F238E27FC236}">
                    <a16:creationId xmlns:a16="http://schemas.microsoft.com/office/drawing/2014/main" id="{8CF60020-E950-8729-AA4A-8F2BE7CA8887}"/>
                  </a:ext>
                </a:extLst>
              </p:cNvPr>
              <p:cNvSpPr txBox="1">
                <a:spLocks noRot="1" noChangeAspect="1" noMove="1" noResize="1" noEditPoints="1" noAdjustHandles="1" noChangeArrowheads="1" noChangeShapeType="1" noTextEdit="1"/>
              </p:cNvSpPr>
              <p:nvPr/>
            </p:nvSpPr>
            <p:spPr>
              <a:xfrm>
                <a:off x="3176841" y="2844698"/>
                <a:ext cx="1716228"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53BC30-8400-CBFB-3DB2-BBA0F8FE9920}"/>
                  </a:ext>
                </a:extLst>
              </p:cNvPr>
              <p:cNvSpPr txBox="1"/>
              <p:nvPr/>
            </p:nvSpPr>
            <p:spPr>
              <a:xfrm>
                <a:off x="171070" y="4533172"/>
                <a:ext cx="6112932" cy="7146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IN" smtClean="0">
                          <a:latin typeface="Cambria Math" panose="02040503050406030204" pitchFamily="18" charset="0"/>
                        </a:rPr>
                        <m:t>α</m:t>
                      </m:r>
                      <m:r>
                        <a:rPr lang="en-IN" i="0">
                          <a:latin typeface="Cambria Math" panose="02040503050406030204" pitchFamily="18" charset="0"/>
                        </a:rPr>
                        <m:t>’= </m:t>
                      </m:r>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𝑡𝑎𝑛</m:t>
                          </m:r>
                        </m:e>
                        <m:sup>
                          <m:r>
                            <a:rPr lang="en-IN" i="0">
                              <a:latin typeface="Cambria Math" panose="02040503050406030204" pitchFamily="18" charset="0"/>
                            </a:rPr>
                            <m:t>−1</m:t>
                          </m:r>
                        </m:sup>
                      </m:sSup>
                      <m:d>
                        <m:dPr>
                          <m:ctrlPr>
                            <a:rPr lang="en-IN" i="1">
                              <a:solidFill>
                                <a:srgbClr val="836967"/>
                              </a:solidFill>
                              <a:latin typeface="Cambria Math" panose="02040503050406030204" pitchFamily="18" charset="0"/>
                            </a:rPr>
                          </m:ctrlPr>
                        </m:dPr>
                        <m:e>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𝑑𝑦</m:t>
                              </m:r>
                            </m:num>
                            <m:den>
                              <m:r>
                                <a:rPr lang="en-IN" i="1">
                                  <a:latin typeface="Cambria Math" panose="02040503050406030204" pitchFamily="18" charset="0"/>
                                </a:rPr>
                                <m:t>𝑑𝑥</m:t>
                              </m:r>
                            </m:den>
                          </m:f>
                        </m:e>
                      </m:d>
                    </m:oMath>
                  </m:oMathPara>
                </a14:m>
                <a:endParaRPr lang="en-IN" dirty="0">
                  <a:latin typeface="Bahnschrift Light" panose="020B0502040204020203" pitchFamily="34" charset="0"/>
                </a:endParaRPr>
              </a:p>
            </p:txBody>
          </p:sp>
        </mc:Choice>
        <mc:Fallback xmlns="">
          <p:sp>
            <p:nvSpPr>
              <p:cNvPr id="13" name="TextBox 12">
                <a:extLst>
                  <a:ext uri="{FF2B5EF4-FFF2-40B4-BE49-F238E27FC236}">
                    <a16:creationId xmlns:a16="http://schemas.microsoft.com/office/drawing/2014/main" id="{0053BC30-8400-CBFB-3DB2-BBA0F8FE9920}"/>
                  </a:ext>
                </a:extLst>
              </p:cNvPr>
              <p:cNvSpPr txBox="1">
                <a:spLocks noRot="1" noChangeAspect="1" noMove="1" noResize="1" noEditPoints="1" noAdjustHandles="1" noChangeArrowheads="1" noChangeShapeType="1" noTextEdit="1"/>
              </p:cNvSpPr>
              <p:nvPr/>
            </p:nvSpPr>
            <p:spPr>
              <a:xfrm>
                <a:off x="171070" y="4533172"/>
                <a:ext cx="6112932" cy="714683"/>
              </a:xfrm>
              <a:prstGeom prst="rect">
                <a:avLst/>
              </a:prstGeom>
              <a:blipFill>
                <a:blip r:embed="rId7"/>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D4A16B8-3ADA-0928-F9C8-5CDBF834640E}"/>
              </a:ext>
            </a:extLst>
          </p:cNvPr>
          <p:cNvSpPr txBox="1"/>
          <p:nvPr/>
        </p:nvSpPr>
        <p:spPr>
          <a:xfrm>
            <a:off x="6284002" y="5610176"/>
            <a:ext cx="5796630" cy="646331"/>
          </a:xfrm>
          <a:prstGeom prst="rect">
            <a:avLst/>
          </a:prstGeom>
          <a:noFill/>
        </p:spPr>
        <p:txBody>
          <a:bodyPr wrap="square">
            <a:spAutoFit/>
          </a:bodyPr>
          <a:lstStyle/>
          <a:p>
            <a:r>
              <a:rPr lang="en-IN" b="1" dirty="0">
                <a:latin typeface="Bahnschrift Light" panose="020B0502040204020203" pitchFamily="34" charset="0"/>
              </a:rPr>
              <a:t>Figure 13 </a:t>
            </a:r>
            <a:r>
              <a:rPr lang="en-US" dirty="0">
                <a:latin typeface="Bahnschrift Light" panose="020B0502040204020203" pitchFamily="34" charset="0"/>
              </a:rPr>
              <a:t>Possible x and y values for given AB’ and </a:t>
            </a:r>
            <a:r>
              <a:rPr lang="en-IN" sz="1800" dirty="0" err="1">
                <a:solidFill>
                  <a:srgbClr val="1D2129"/>
                </a:solidFill>
                <a:effectLst/>
                <a:latin typeface="Bahnschrift Light" panose="020B0502040204020203" pitchFamily="34" charset="0"/>
                <a:ea typeface="Calibri" panose="020F0502020204030204" pitchFamily="34" charset="0"/>
              </a:rPr>
              <a:t>x</a:t>
            </a:r>
            <a:r>
              <a:rPr lang="en-IN" sz="1800" baseline="-25000" dirty="0" err="1">
                <a:solidFill>
                  <a:srgbClr val="1D2129"/>
                </a:solidFill>
                <a:effectLst/>
                <a:latin typeface="Bahnschrift Light" panose="020B0502040204020203" pitchFamily="34" charset="0"/>
                <a:ea typeface="Calibri" panose="020F0502020204030204" pitchFamily="34" charset="0"/>
              </a:rPr>
              <a:t>B</a:t>
            </a:r>
            <a:r>
              <a:rPr lang="en-US" dirty="0">
                <a:latin typeface="Bahnschrift Light" panose="020B0502040204020203" pitchFamily="34" charset="0"/>
              </a:rPr>
              <a:t> values</a:t>
            </a:r>
            <a:endParaRPr lang="en-IN" dirty="0">
              <a:latin typeface="Bahnschrift Light" panose="020B0502040204020203" pitchFamily="34" charset="0"/>
            </a:endParaRPr>
          </a:p>
        </p:txBody>
      </p:sp>
      <p:graphicFrame>
        <p:nvGraphicFramePr>
          <p:cNvPr id="12" name="Table 5">
            <a:extLst>
              <a:ext uri="{FF2B5EF4-FFF2-40B4-BE49-F238E27FC236}">
                <a16:creationId xmlns:a16="http://schemas.microsoft.com/office/drawing/2014/main" id="{918054F9-7C1E-84CC-3620-F70139DCBB5A}"/>
              </a:ext>
            </a:extLst>
          </p:cNvPr>
          <p:cNvGraphicFramePr>
            <a:graphicFrameLocks noGrp="1"/>
          </p:cNvGraphicFramePr>
          <p:nvPr>
            <p:extLst>
              <p:ext uri="{D42A27DB-BD31-4B8C-83A1-F6EECF244321}">
                <p14:modId xmlns:p14="http://schemas.microsoft.com/office/powerpoint/2010/main" val="2276109056"/>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18</a:t>
                      </a:r>
                    </a:p>
                  </a:txBody>
                  <a:tcPr>
                    <a:solidFill>
                      <a:srgbClr val="92D050"/>
                    </a:solidFill>
                  </a:tcPr>
                </a:tc>
                <a:extLst>
                  <a:ext uri="{0D108BD9-81ED-4DB2-BD59-A6C34878D82A}">
                    <a16:rowId xmlns:a16="http://schemas.microsoft.com/office/drawing/2014/main" val="398807409"/>
                  </a:ext>
                </a:extLst>
              </a:tr>
            </a:tbl>
          </a:graphicData>
        </a:graphic>
      </p:graphicFrame>
      <p:pic>
        <p:nvPicPr>
          <p:cNvPr id="14" name="Picture 2" descr="Bangalore Institute of Technology - Wikipedia">
            <a:extLst>
              <a:ext uri="{FF2B5EF4-FFF2-40B4-BE49-F238E27FC236}">
                <a16:creationId xmlns:a16="http://schemas.microsoft.com/office/drawing/2014/main" id="{F91D1BA0-5503-BAC6-641A-CD4EBDBDD10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832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22844463"/>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74226" y="691914"/>
            <a:ext cx="9927112"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IN" sz="2000" b="1" dirty="0">
                <a:latin typeface="Bahnschrift Light" panose="020B0502040204020203" pitchFamily="34" charset="0"/>
              </a:rPr>
              <a:t>Delay calculation</a:t>
            </a:r>
            <a:endParaRPr lang="en-US" sz="800" dirty="0">
              <a:solidFill>
                <a:schemeClr val="tx1"/>
              </a:solidFill>
              <a:latin typeface="Bahnschrift Light" panose="020B0502040204020203" pitchFamily="34" charset="0"/>
            </a:endParaRPr>
          </a:p>
          <a:p>
            <a:pPr marL="0" indent="0" algn="just">
              <a:lnSpc>
                <a:spcPct val="150000"/>
              </a:lnSpc>
              <a:buNone/>
            </a:pPr>
            <a:r>
              <a:rPr lang="en-US" dirty="0">
                <a:solidFill>
                  <a:schemeClr val="tx1"/>
                </a:solidFill>
                <a:latin typeface="Bahnschrift Light" panose="020B0502040204020203" pitchFamily="34" charset="0"/>
              </a:rPr>
              <a:t>Delay (</a:t>
            </a:r>
            <a:r>
              <a:rPr lang="en-IN" sz="1800" dirty="0">
                <a:solidFill>
                  <a:srgbClr val="111111"/>
                </a:solidFill>
                <a:effectLst/>
                <a:latin typeface="Bahnschrift Light" panose="020B0502040204020203" pitchFamily="34" charset="0"/>
                <a:ea typeface="Calibri" panose="020F0502020204030204" pitchFamily="34" charset="0"/>
              </a:rPr>
              <a:t>τ)</a:t>
            </a:r>
            <a:r>
              <a:rPr lang="en-US" dirty="0">
                <a:solidFill>
                  <a:schemeClr val="tx1"/>
                </a:solidFill>
                <a:latin typeface="Bahnschrift Light" panose="020B0502040204020203" pitchFamily="34" charset="0"/>
              </a:rPr>
              <a:t> between audio signals received from the microphones can be </a:t>
            </a:r>
            <a:r>
              <a:rPr lang="en-IN" dirty="0">
                <a:solidFill>
                  <a:schemeClr val="tx1"/>
                </a:solidFill>
                <a:latin typeface="Bahnschrift Light" panose="020B0502040204020203" pitchFamily="34" charset="0"/>
              </a:rPr>
              <a:t>calculated using auto correlation</a:t>
            </a:r>
          </a:p>
          <a:p>
            <a:pPr marL="0" indent="0" algn="just">
              <a:lnSpc>
                <a:spcPct val="150000"/>
              </a:lnSpc>
              <a:buNone/>
            </a:pPr>
            <a:endParaRPr lang="en-IN" dirty="0">
              <a:solidFill>
                <a:schemeClr val="tx1"/>
              </a:solidFill>
              <a:latin typeface="Bahnschrift Light" panose="020B0502040204020203" pitchFamily="34" charset="0"/>
            </a:endParaRPr>
          </a:p>
          <a:p>
            <a:pPr marL="0" indent="0" algn="just">
              <a:lnSpc>
                <a:spcPct val="150000"/>
              </a:lnSpc>
              <a:spcAft>
                <a:spcPts val="800"/>
              </a:spcAft>
              <a:buNone/>
            </a:pPr>
            <a:endParaRPr lang="en-IN" sz="1800" spc="5" dirty="0">
              <a:solidFill>
                <a:srgbClr val="111111"/>
              </a:solidFill>
              <a:effectLst/>
              <a:latin typeface="Bahnschrift Light" panose="020B0502040204020203"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800" spc="5" dirty="0">
              <a:solidFill>
                <a:srgbClr val="111111"/>
              </a:solidFill>
              <a:effectLst/>
              <a:latin typeface="Bahnschrift Light" panose="020B0502040204020203"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1800" spc="5" dirty="0">
                <a:solidFill>
                  <a:srgbClr val="111111"/>
                </a:solidFill>
                <a:effectLst/>
                <a:latin typeface="Bahnschrift Light" panose="020B0502040204020203" pitchFamily="34" charset="0"/>
                <a:ea typeface="Calibri" panose="020F0502020204030204" pitchFamily="34" charset="0"/>
                <a:cs typeface="Times New Roman" panose="02020603050405020304" pitchFamily="18" charset="0"/>
              </a:rPr>
              <a:t>Autocorrelation is a mathematical representation of the degree of similarity between a given time series and a time shifted version of the signal. The time delay </a:t>
            </a:r>
            <a:r>
              <a:rPr lang="en-IN" spc="5" dirty="0">
                <a:solidFill>
                  <a:srgbClr val="111111"/>
                </a:solidFill>
                <a:latin typeface="Bahnschrift Light" panose="020B0502040204020203" pitchFamily="34" charset="0"/>
                <a:ea typeface="Calibri" panose="020F0502020204030204" pitchFamily="34" charset="0"/>
                <a:cs typeface="Times New Roman" panose="02020603050405020304" pitchFamily="18" charset="0"/>
              </a:rPr>
              <a:t>is</a:t>
            </a:r>
            <a:r>
              <a:rPr lang="en-IN" sz="1800" spc="5" dirty="0">
                <a:solidFill>
                  <a:srgbClr val="111111"/>
                </a:solidFill>
                <a:effectLst/>
                <a:latin typeface="Bahnschrift Light" panose="020B0502040204020203" pitchFamily="34" charset="0"/>
                <a:ea typeface="Calibri" panose="020F0502020204030204" pitchFamily="34" charset="0"/>
                <a:cs typeface="Times New Roman" panose="02020603050405020304" pitchFamily="18" charset="0"/>
              </a:rPr>
              <a:t> calculated using the index of max similarity and sampling frequency</a:t>
            </a:r>
          </a:p>
          <a:p>
            <a:pPr marL="0" indent="0" algn="just">
              <a:lnSpc>
                <a:spcPct val="150000"/>
              </a:lnSpc>
              <a:spcAft>
                <a:spcPts val="800"/>
              </a:spcAft>
              <a:buNone/>
            </a:pPr>
            <a:r>
              <a:rPr lang="en-IN" sz="1800" spc="5" dirty="0">
                <a:solidFill>
                  <a:srgbClr val="111111"/>
                </a:solidFill>
                <a:effectLst/>
                <a:latin typeface="Bahnschrift Light" panose="020B0502040204020203" pitchFamily="34" charset="0"/>
                <a:ea typeface="Calibri" panose="020F0502020204030204" pitchFamily="34" charset="0"/>
              </a:rPr>
              <a:t>								</a:t>
            </a:r>
            <a:r>
              <a:rPr lang="en-IN" sz="1800" dirty="0">
                <a:solidFill>
                  <a:srgbClr val="111111"/>
                </a:solidFill>
                <a:effectLst/>
                <a:latin typeface="Bahnschrift Light" panose="020B0502040204020203" pitchFamily="34" charset="0"/>
                <a:ea typeface="Calibri" panose="020F0502020204030204" pitchFamily="34" charset="0"/>
              </a:rPr>
              <a:t>τ = </a:t>
            </a:r>
            <a:r>
              <a:rPr lang="en-IN" sz="1800" dirty="0" err="1">
                <a:solidFill>
                  <a:srgbClr val="111111"/>
                </a:solidFill>
                <a:effectLst/>
                <a:latin typeface="Bahnschrift Light" panose="020B0502040204020203" pitchFamily="34" charset="0"/>
                <a:ea typeface="Calibri" panose="020F0502020204030204" pitchFamily="34" charset="0"/>
              </a:rPr>
              <a:t>Lag_index</a:t>
            </a:r>
            <a:r>
              <a:rPr lang="en-IN" sz="1800" dirty="0">
                <a:solidFill>
                  <a:srgbClr val="111111"/>
                </a:solidFill>
                <a:effectLst/>
                <a:latin typeface="Bahnschrift Light" panose="020B0502040204020203" pitchFamily="34" charset="0"/>
                <a:ea typeface="Calibri" panose="020F0502020204030204" pitchFamily="34" charset="0"/>
              </a:rPr>
              <a:t> / F</a:t>
            </a:r>
            <a:r>
              <a:rPr lang="en-IN" sz="1800" baseline="-25000" dirty="0">
                <a:solidFill>
                  <a:srgbClr val="111111"/>
                </a:solidFill>
                <a:effectLst/>
                <a:latin typeface="Bahnschrift Light" panose="020B0502040204020203" pitchFamily="34" charset="0"/>
                <a:ea typeface="Calibri" panose="020F0502020204030204" pitchFamily="34" charset="0"/>
              </a:rPr>
              <a:t>s</a:t>
            </a: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p:txBody>
      </p:sp>
      <p:pic>
        <p:nvPicPr>
          <p:cNvPr id="7" name="Picture 6">
            <a:extLst>
              <a:ext uri="{FF2B5EF4-FFF2-40B4-BE49-F238E27FC236}">
                <a16:creationId xmlns:a16="http://schemas.microsoft.com/office/drawing/2014/main" id="{1B17DED4-0C30-78A3-0868-6AF0EEFCD8B2}"/>
              </a:ext>
            </a:extLst>
          </p:cNvPr>
          <p:cNvPicPr>
            <a:picLocks noChangeAspect="1"/>
          </p:cNvPicPr>
          <p:nvPr/>
        </p:nvPicPr>
        <p:blipFill>
          <a:blip r:embed="rId2"/>
          <a:stretch>
            <a:fillRect/>
          </a:stretch>
        </p:blipFill>
        <p:spPr>
          <a:xfrm>
            <a:off x="1627766" y="2218616"/>
            <a:ext cx="8936462" cy="1264479"/>
          </a:xfrm>
          <a:prstGeom prst="rect">
            <a:avLst/>
          </a:prstGeom>
        </p:spPr>
      </p:pic>
      <p:sp>
        <p:nvSpPr>
          <p:cNvPr id="5" name="TextBox 4">
            <a:extLst>
              <a:ext uri="{FF2B5EF4-FFF2-40B4-BE49-F238E27FC236}">
                <a16:creationId xmlns:a16="http://schemas.microsoft.com/office/drawing/2014/main" id="{80C55DB7-CC54-D87E-D272-D519D8A334CC}"/>
              </a:ext>
            </a:extLst>
          </p:cNvPr>
          <p:cNvSpPr txBox="1"/>
          <p:nvPr/>
        </p:nvSpPr>
        <p:spPr>
          <a:xfrm>
            <a:off x="3900497" y="3565409"/>
            <a:ext cx="4653568" cy="369332"/>
          </a:xfrm>
          <a:prstGeom prst="rect">
            <a:avLst/>
          </a:prstGeom>
          <a:noFill/>
        </p:spPr>
        <p:txBody>
          <a:bodyPr wrap="square">
            <a:spAutoFit/>
          </a:bodyPr>
          <a:lstStyle/>
          <a:p>
            <a:r>
              <a:rPr lang="en-IN" b="1" dirty="0">
                <a:latin typeface="Bahnschrift Light" panose="020B0502040204020203" pitchFamily="34" charset="0"/>
              </a:rPr>
              <a:t>Figure 14</a:t>
            </a:r>
            <a:r>
              <a:rPr lang="en-US" dirty="0">
                <a:latin typeface="Bahnschrift Light" panose="020B0502040204020203" pitchFamily="34" charset="0"/>
              </a:rPr>
              <a:t>  Procedure to calculate the delay</a:t>
            </a:r>
            <a:endParaRPr lang="en-IN" dirty="0">
              <a:latin typeface="Bahnschrift Light" panose="020B0502040204020203" pitchFamily="34" charset="0"/>
            </a:endParaRPr>
          </a:p>
        </p:txBody>
      </p:sp>
      <p:graphicFrame>
        <p:nvGraphicFramePr>
          <p:cNvPr id="6" name="Table 5">
            <a:extLst>
              <a:ext uri="{FF2B5EF4-FFF2-40B4-BE49-F238E27FC236}">
                <a16:creationId xmlns:a16="http://schemas.microsoft.com/office/drawing/2014/main" id="{9FCF778C-4368-9FC9-A3EB-C16A606366D9}"/>
              </a:ext>
            </a:extLst>
          </p:cNvPr>
          <p:cNvGraphicFramePr>
            <a:graphicFrameLocks noGrp="1"/>
          </p:cNvGraphicFramePr>
          <p:nvPr>
            <p:extLst>
              <p:ext uri="{D42A27DB-BD31-4B8C-83A1-F6EECF244321}">
                <p14:modId xmlns:p14="http://schemas.microsoft.com/office/powerpoint/2010/main" val="35320083"/>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19</a:t>
                      </a:r>
                    </a:p>
                  </a:txBody>
                  <a:tcPr>
                    <a:solidFill>
                      <a:srgbClr val="92D050"/>
                    </a:solidFill>
                  </a:tcPr>
                </a:tc>
                <a:extLst>
                  <a:ext uri="{0D108BD9-81ED-4DB2-BD59-A6C34878D82A}">
                    <a16:rowId xmlns:a16="http://schemas.microsoft.com/office/drawing/2014/main" val="398807409"/>
                  </a:ext>
                </a:extLst>
              </a:tr>
            </a:tbl>
          </a:graphicData>
        </a:graphic>
      </p:graphicFrame>
      <p:pic>
        <p:nvPicPr>
          <p:cNvPr id="8" name="Picture 2" descr="Bangalore Institute of Technology - Wikipedia">
            <a:extLst>
              <a:ext uri="{FF2B5EF4-FFF2-40B4-BE49-F238E27FC236}">
                <a16:creationId xmlns:a16="http://schemas.microsoft.com/office/drawing/2014/main" id="{0C5D915C-CD87-2C6A-94A1-0892445EC2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53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57556383"/>
              </p:ext>
            </p:extLst>
          </p:nvPr>
        </p:nvGraphicFramePr>
        <p:xfrm>
          <a:off x="0" y="-1"/>
          <a:ext cx="12192000" cy="661033"/>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61033">
                <a:tc>
                  <a:txBody>
                    <a:bodyPr/>
                    <a:lstStyle/>
                    <a:p>
                      <a:pPr algn="ctr" fontAlgn="b"/>
                      <a:r>
                        <a:rPr lang="en-US" sz="3000" b="1" u="none" strike="noStrike"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ABSTRACT</a:t>
                      </a:r>
                      <a:endParaRPr lang="en-US" sz="3000" b="1" i="0" u="none" strike="noStrike"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59A80D11-A078-4E6C-9A1E-1B47D179981F}"/>
              </a:ext>
            </a:extLst>
          </p:cNvPr>
          <p:cNvSpPr txBox="1">
            <a:spLocks/>
          </p:cNvSpPr>
          <p:nvPr/>
        </p:nvSpPr>
        <p:spPr>
          <a:xfrm>
            <a:off x="991810" y="1159313"/>
            <a:ext cx="10208380" cy="5165287"/>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dirty="0"/>
          </a:p>
        </p:txBody>
      </p:sp>
      <p:sp>
        <p:nvSpPr>
          <p:cNvPr id="4" name="Content Placeholder 2">
            <a:extLst>
              <a:ext uri="{FF2B5EF4-FFF2-40B4-BE49-F238E27FC236}">
                <a16:creationId xmlns:a16="http://schemas.microsoft.com/office/drawing/2014/main" id="{0616FD47-026B-4DEC-9B31-33A60C49670D}"/>
              </a:ext>
            </a:extLst>
          </p:cNvPr>
          <p:cNvSpPr txBox="1">
            <a:spLocks/>
          </p:cNvSpPr>
          <p:nvPr/>
        </p:nvSpPr>
        <p:spPr>
          <a:xfrm>
            <a:off x="991810" y="936155"/>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dirty="0">
                <a:solidFill>
                  <a:schemeClr val="tx1"/>
                </a:solidFill>
                <a:latin typeface="Bahnschrift Light" panose="020B0502040204020203" pitchFamily="34" charset="0"/>
              </a:rPr>
              <a:t>Due to ever-increasing population, vehicles are becoming omnipresent, especially in major cities around. the world. Emergency vehicles, like ambulances and fire trucks, are the most affected ones due to traffic problems, as lives could be at stake.</a:t>
            </a:r>
          </a:p>
          <a:p>
            <a:pPr marL="0" indent="0" algn="just">
              <a:lnSpc>
                <a:spcPct val="150000"/>
              </a:lnSpc>
              <a:buNone/>
            </a:pPr>
            <a:r>
              <a:rPr lang="en-US" sz="2000" dirty="0">
                <a:solidFill>
                  <a:schemeClr val="tx1"/>
                </a:solidFill>
                <a:latin typeface="Bahnschrift Light" panose="020B0502040204020203" pitchFamily="34" charset="0"/>
              </a:rPr>
              <a:t>Unfortunately, due to delay of emergency vehicles there is up to 20% increase of deaths caused mainly due to traffic jams</a:t>
            </a:r>
          </a:p>
          <a:p>
            <a:pPr marL="0" indent="0" algn="just">
              <a:lnSpc>
                <a:spcPct val="150000"/>
              </a:lnSpc>
              <a:buNone/>
            </a:pPr>
            <a:r>
              <a:rPr lang="en-US" sz="2000" dirty="0">
                <a:solidFill>
                  <a:schemeClr val="tx1"/>
                </a:solidFill>
                <a:latin typeface="Bahnschrift Light" panose="020B0502040204020203" pitchFamily="34" charset="0"/>
              </a:rPr>
              <a:t>The aim of this project is to develop a </a:t>
            </a:r>
            <a:r>
              <a:rPr lang="en-US" sz="2000" b="1" dirty="0">
                <a:latin typeface="Bahnschrift Light" panose="020B0502040204020203" pitchFamily="34" charset="0"/>
                <a:cs typeface="Times New Roman" panose="02020603050405020304" pitchFamily="18" charset="0"/>
              </a:rPr>
              <a:t>Smart traffic control system for emergency vehicles </a:t>
            </a:r>
            <a:r>
              <a:rPr lang="en-US" sz="2000" dirty="0">
                <a:solidFill>
                  <a:schemeClr val="tx1"/>
                </a:solidFill>
                <a:latin typeface="Bahnschrift Light" panose="020B0502040204020203" pitchFamily="34" charset="0"/>
              </a:rPr>
              <a:t>to facilitate smooth passage of emergency vehicle at traffic signals. </a:t>
            </a:r>
          </a:p>
          <a:p>
            <a:pPr marL="0" indent="0" algn="just">
              <a:lnSpc>
                <a:spcPct val="150000"/>
              </a:lnSpc>
              <a:buNone/>
            </a:pPr>
            <a:endParaRPr lang="en-US" dirty="0">
              <a:solidFill>
                <a:schemeClr val="tx1"/>
              </a:solidFill>
              <a:latin typeface="Bahnschrift Light" panose="020B0502040204020203" pitchFamily="34" charset="0"/>
            </a:endParaRPr>
          </a:p>
          <a:p>
            <a:endParaRPr lang="en-IN" dirty="0"/>
          </a:p>
        </p:txBody>
      </p:sp>
      <p:pic>
        <p:nvPicPr>
          <p:cNvPr id="2050" name="Picture 2" descr="EMOB Plastic Hospital Ambulance, Pack Of 1, Multicolour : Amazon.in: Toys &amp;  Games">
            <a:extLst>
              <a:ext uri="{FF2B5EF4-FFF2-40B4-BE49-F238E27FC236}">
                <a16:creationId xmlns:a16="http://schemas.microsoft.com/office/drawing/2014/main" id="{62F4F398-4DDF-DFD6-8B07-6246F954BE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233" b="12933"/>
          <a:stretch/>
        </p:blipFill>
        <p:spPr bwMode="auto">
          <a:xfrm>
            <a:off x="1319168" y="4451504"/>
            <a:ext cx="2832765" cy="19499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RE TRUCK | meaning in the Cambridge English Dictionary">
            <a:extLst>
              <a:ext uri="{FF2B5EF4-FFF2-40B4-BE49-F238E27FC236}">
                <a16:creationId xmlns:a16="http://schemas.microsoft.com/office/drawing/2014/main" id="{F97FFF7A-9208-8ED2-8D6C-3A9639855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526" y="4390251"/>
            <a:ext cx="2231846" cy="18077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1CC18DB7-51BE-0890-F2BA-ACA78AD7405D}"/>
              </a:ext>
            </a:extLst>
          </p:cNvPr>
          <p:cNvGraphicFramePr>
            <a:graphicFrameLocks noGrp="1"/>
          </p:cNvGraphicFramePr>
          <p:nvPr>
            <p:extLst>
              <p:ext uri="{D42A27DB-BD31-4B8C-83A1-F6EECF244321}">
                <p14:modId xmlns:p14="http://schemas.microsoft.com/office/powerpoint/2010/main" val="3946447795"/>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a:t>
                      </a:r>
                    </a:p>
                  </a:txBody>
                  <a:tcPr>
                    <a:solidFill>
                      <a:srgbClr val="92D050"/>
                    </a:solidFill>
                  </a:tcPr>
                </a:tc>
                <a:extLst>
                  <a:ext uri="{0D108BD9-81ED-4DB2-BD59-A6C34878D82A}">
                    <a16:rowId xmlns:a16="http://schemas.microsoft.com/office/drawing/2014/main" val="398807409"/>
                  </a:ext>
                </a:extLst>
              </a:tr>
            </a:tbl>
          </a:graphicData>
        </a:graphic>
      </p:graphicFrame>
      <p:pic>
        <p:nvPicPr>
          <p:cNvPr id="8" name="Picture 2" descr="Bangalore Institute of Technology - Wikipedia">
            <a:extLst>
              <a:ext uri="{FF2B5EF4-FFF2-40B4-BE49-F238E27FC236}">
                <a16:creationId xmlns:a16="http://schemas.microsoft.com/office/drawing/2014/main" id="{B90EEB0E-6A29-4ADE-DC46-10642E4DA3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09132" y="-2"/>
            <a:ext cx="571499" cy="6610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5B3B50-813D-BA09-CC84-79834C935732}"/>
              </a:ext>
            </a:extLst>
          </p:cNvPr>
          <p:cNvSpPr txBox="1"/>
          <p:nvPr/>
        </p:nvSpPr>
        <p:spPr>
          <a:xfrm>
            <a:off x="4479291" y="5928272"/>
            <a:ext cx="3233417" cy="369332"/>
          </a:xfrm>
          <a:prstGeom prst="rect">
            <a:avLst/>
          </a:prstGeom>
          <a:noFill/>
        </p:spPr>
        <p:txBody>
          <a:bodyPr wrap="square">
            <a:spAutoFit/>
          </a:bodyPr>
          <a:lstStyle/>
          <a:p>
            <a:r>
              <a:rPr lang="en-IN" b="1" dirty="0">
                <a:latin typeface="Bahnschrift Light" panose="020B0502040204020203" pitchFamily="34" charset="0"/>
              </a:rPr>
              <a:t>Figure 1 </a:t>
            </a:r>
            <a:r>
              <a:rPr lang="en-IN" dirty="0">
                <a:latin typeface="Bahnschrift Light" panose="020B0502040204020203" pitchFamily="34" charset="0"/>
              </a:rPr>
              <a:t> </a:t>
            </a:r>
            <a:r>
              <a:rPr lang="en-US" dirty="0">
                <a:latin typeface="Bahnschrift Light" panose="020B0502040204020203" pitchFamily="34" charset="0"/>
              </a:rPr>
              <a:t>Emergency Vehicles</a:t>
            </a:r>
            <a:endParaRPr lang="en-IN" dirty="0">
              <a:latin typeface="Bahnschrift Light" panose="020B0502040204020203" pitchFamily="34" charset="0"/>
            </a:endParaRPr>
          </a:p>
        </p:txBody>
      </p:sp>
    </p:spTree>
    <p:extLst>
      <p:ext uri="{BB962C8B-B14F-4D97-AF65-F5344CB8AC3E}">
        <p14:creationId xmlns:p14="http://schemas.microsoft.com/office/powerpoint/2010/main" val="262134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87257992"/>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10" y="936155"/>
            <a:ext cx="9927112"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endParaRPr lang="en-US" dirty="0">
              <a:solidFill>
                <a:schemeClr val="tx1"/>
              </a:solidFill>
              <a:latin typeface="Bahnschrift Light" panose="020B0502040204020203" pitchFamily="34" charset="0"/>
            </a:endParaRPr>
          </a:p>
        </p:txBody>
      </p:sp>
      <p:pic>
        <p:nvPicPr>
          <p:cNvPr id="5" name="Picture 4">
            <a:extLst>
              <a:ext uri="{FF2B5EF4-FFF2-40B4-BE49-F238E27FC236}">
                <a16:creationId xmlns:a16="http://schemas.microsoft.com/office/drawing/2014/main" id="{1C30CBDA-0CF5-C775-3111-B28F2B23D537}"/>
              </a:ext>
            </a:extLst>
          </p:cNvPr>
          <p:cNvPicPr>
            <a:picLocks noChangeAspect="1"/>
          </p:cNvPicPr>
          <p:nvPr/>
        </p:nvPicPr>
        <p:blipFill rotWithShape="1">
          <a:blip r:embed="rId2"/>
          <a:srcRect l="9805" t="4772" r="8598" b="65845"/>
          <a:stretch/>
        </p:blipFill>
        <p:spPr bwMode="auto">
          <a:xfrm>
            <a:off x="1885526" y="775544"/>
            <a:ext cx="8146496" cy="154977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AB03CAF-9B45-83F2-84D3-3C1E070F3CFE}"/>
              </a:ext>
            </a:extLst>
          </p:cNvPr>
          <p:cNvPicPr>
            <a:picLocks noChangeAspect="1"/>
          </p:cNvPicPr>
          <p:nvPr/>
        </p:nvPicPr>
        <p:blipFill rotWithShape="1">
          <a:blip r:embed="rId2"/>
          <a:srcRect l="9805" t="35002" r="8598" b="35609"/>
          <a:stretch/>
        </p:blipFill>
        <p:spPr bwMode="auto">
          <a:xfrm>
            <a:off x="1885526" y="2607832"/>
            <a:ext cx="8146496" cy="145851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67BA8AF-F471-F751-5AAB-0FBA0F3A1477}"/>
              </a:ext>
            </a:extLst>
          </p:cNvPr>
          <p:cNvPicPr>
            <a:picLocks noChangeAspect="1"/>
          </p:cNvPicPr>
          <p:nvPr/>
        </p:nvPicPr>
        <p:blipFill rotWithShape="1">
          <a:blip r:embed="rId2"/>
          <a:srcRect l="9805" t="64385" r="8598" b="4545"/>
          <a:stretch/>
        </p:blipFill>
        <p:spPr bwMode="auto">
          <a:xfrm>
            <a:off x="1891518" y="4309662"/>
            <a:ext cx="8146496" cy="1497714"/>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E0537BA-17A9-1259-5F54-50B12C941605}"/>
              </a:ext>
            </a:extLst>
          </p:cNvPr>
          <p:cNvSpPr txBox="1"/>
          <p:nvPr/>
        </p:nvSpPr>
        <p:spPr>
          <a:xfrm>
            <a:off x="1560554" y="5949265"/>
            <a:ext cx="9549898" cy="369332"/>
          </a:xfrm>
          <a:prstGeom prst="rect">
            <a:avLst/>
          </a:prstGeom>
          <a:noFill/>
        </p:spPr>
        <p:txBody>
          <a:bodyPr wrap="square">
            <a:spAutoFit/>
          </a:bodyPr>
          <a:lstStyle/>
          <a:p>
            <a:r>
              <a:rPr lang="en-IN" b="1" dirty="0">
                <a:latin typeface="Bahnschrift Light" panose="020B0502040204020203" pitchFamily="34" charset="0"/>
              </a:rPr>
              <a:t>Figure 15</a:t>
            </a:r>
            <a:r>
              <a:rPr lang="en-US" dirty="0">
                <a:latin typeface="Bahnschrift Light" panose="020B0502040204020203" pitchFamily="34" charset="0"/>
              </a:rPr>
              <a:t>  a) Audio signal, b) Time-shifted signal, and c) Autocorrelation of the two signals</a:t>
            </a:r>
            <a:endParaRPr lang="en-IN" dirty="0">
              <a:latin typeface="Bahnschrift Light" panose="020B0502040204020203" pitchFamily="34" charset="0"/>
            </a:endParaRPr>
          </a:p>
        </p:txBody>
      </p:sp>
      <p:graphicFrame>
        <p:nvGraphicFramePr>
          <p:cNvPr id="9" name="Table 5">
            <a:extLst>
              <a:ext uri="{FF2B5EF4-FFF2-40B4-BE49-F238E27FC236}">
                <a16:creationId xmlns:a16="http://schemas.microsoft.com/office/drawing/2014/main" id="{3DF65511-F700-6BFB-2FDB-320FA719DF5E}"/>
              </a:ext>
            </a:extLst>
          </p:cNvPr>
          <p:cNvGraphicFramePr>
            <a:graphicFrameLocks noGrp="1"/>
          </p:cNvGraphicFramePr>
          <p:nvPr>
            <p:extLst>
              <p:ext uri="{D42A27DB-BD31-4B8C-83A1-F6EECF244321}">
                <p14:modId xmlns:p14="http://schemas.microsoft.com/office/powerpoint/2010/main" val="741621916"/>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20</a:t>
                      </a:r>
                    </a:p>
                  </a:txBody>
                  <a:tcPr>
                    <a:solidFill>
                      <a:srgbClr val="92D050"/>
                    </a:solidFill>
                  </a:tcPr>
                </a:tc>
                <a:extLst>
                  <a:ext uri="{0D108BD9-81ED-4DB2-BD59-A6C34878D82A}">
                    <a16:rowId xmlns:a16="http://schemas.microsoft.com/office/drawing/2014/main" val="398807409"/>
                  </a:ext>
                </a:extLst>
              </a:tr>
            </a:tbl>
          </a:graphicData>
        </a:graphic>
      </p:graphicFrame>
      <p:pic>
        <p:nvPicPr>
          <p:cNvPr id="10" name="Picture 2" descr="Bangalore Institute of Technology - Wikipedia">
            <a:extLst>
              <a:ext uri="{FF2B5EF4-FFF2-40B4-BE49-F238E27FC236}">
                <a16:creationId xmlns:a16="http://schemas.microsoft.com/office/drawing/2014/main" id="{EAE8D09E-DA2E-289C-0B22-54693F3836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4DB0C96-E5BC-7C66-CB37-E3E3244C437A}"/>
              </a:ext>
            </a:extLst>
          </p:cNvPr>
          <p:cNvSpPr txBox="1"/>
          <p:nvPr/>
        </p:nvSpPr>
        <p:spPr>
          <a:xfrm>
            <a:off x="5727082" y="2224936"/>
            <a:ext cx="475367" cy="369332"/>
          </a:xfrm>
          <a:prstGeom prst="rect">
            <a:avLst/>
          </a:prstGeom>
          <a:noFill/>
        </p:spPr>
        <p:txBody>
          <a:bodyPr wrap="square" rtlCol="0">
            <a:spAutoFit/>
          </a:bodyPr>
          <a:lstStyle/>
          <a:p>
            <a:r>
              <a:rPr lang="en-IN" dirty="0"/>
              <a:t>(a)</a:t>
            </a:r>
          </a:p>
        </p:txBody>
      </p:sp>
      <p:sp>
        <p:nvSpPr>
          <p:cNvPr id="12" name="TextBox 11">
            <a:extLst>
              <a:ext uri="{FF2B5EF4-FFF2-40B4-BE49-F238E27FC236}">
                <a16:creationId xmlns:a16="http://schemas.microsoft.com/office/drawing/2014/main" id="{469B6D64-F7AD-CAE1-298F-3D0D9BC9B0E8}"/>
              </a:ext>
            </a:extLst>
          </p:cNvPr>
          <p:cNvSpPr txBox="1"/>
          <p:nvPr/>
        </p:nvSpPr>
        <p:spPr>
          <a:xfrm>
            <a:off x="5727082" y="3979527"/>
            <a:ext cx="585228" cy="369332"/>
          </a:xfrm>
          <a:prstGeom prst="rect">
            <a:avLst/>
          </a:prstGeom>
          <a:noFill/>
        </p:spPr>
        <p:txBody>
          <a:bodyPr wrap="square" rtlCol="0">
            <a:spAutoFit/>
          </a:bodyPr>
          <a:lstStyle/>
          <a:p>
            <a:r>
              <a:rPr lang="en-IN" dirty="0"/>
              <a:t>(b)</a:t>
            </a:r>
          </a:p>
        </p:txBody>
      </p:sp>
      <p:sp>
        <p:nvSpPr>
          <p:cNvPr id="13" name="TextBox 12">
            <a:extLst>
              <a:ext uri="{FF2B5EF4-FFF2-40B4-BE49-F238E27FC236}">
                <a16:creationId xmlns:a16="http://schemas.microsoft.com/office/drawing/2014/main" id="{F92A1D0A-14E0-6EC7-7C69-333115AD4F1B}"/>
              </a:ext>
            </a:extLst>
          </p:cNvPr>
          <p:cNvSpPr txBox="1"/>
          <p:nvPr/>
        </p:nvSpPr>
        <p:spPr>
          <a:xfrm>
            <a:off x="5727082" y="5658738"/>
            <a:ext cx="585228" cy="369332"/>
          </a:xfrm>
          <a:prstGeom prst="rect">
            <a:avLst/>
          </a:prstGeom>
          <a:noFill/>
        </p:spPr>
        <p:txBody>
          <a:bodyPr wrap="square" rtlCol="0">
            <a:spAutoFit/>
          </a:bodyPr>
          <a:lstStyle/>
          <a:p>
            <a:r>
              <a:rPr lang="en-IN" dirty="0"/>
              <a:t>(c)</a:t>
            </a:r>
          </a:p>
        </p:txBody>
      </p:sp>
    </p:spTree>
    <p:extLst>
      <p:ext uri="{BB962C8B-B14F-4D97-AF65-F5344CB8AC3E}">
        <p14:creationId xmlns:p14="http://schemas.microsoft.com/office/powerpoint/2010/main" val="3289207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4223167"/>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9" name="Content Placeholder 2">
            <a:extLst>
              <a:ext uri="{FF2B5EF4-FFF2-40B4-BE49-F238E27FC236}">
                <a16:creationId xmlns:a16="http://schemas.microsoft.com/office/drawing/2014/main" id="{3659CCD3-5A33-22D5-8254-E407E840A839}"/>
              </a:ext>
            </a:extLst>
          </p:cNvPr>
          <p:cNvSpPr txBox="1">
            <a:spLocks/>
          </p:cNvSpPr>
          <p:nvPr/>
        </p:nvSpPr>
        <p:spPr>
          <a:xfrm>
            <a:off x="991810" y="859587"/>
            <a:ext cx="5104190" cy="84139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IN" sz="2000" b="1" dirty="0">
                <a:latin typeface="Bahnschrift Light" panose="020B0502040204020203" pitchFamily="34" charset="0"/>
              </a:rPr>
              <a:t>Traffic Control</a:t>
            </a:r>
          </a:p>
          <a:p>
            <a:pPr marL="0" indent="0" algn="just">
              <a:lnSpc>
                <a:spcPct val="150000"/>
              </a:lnSpc>
              <a:buNone/>
            </a:pPr>
            <a:endParaRPr lang="en-US" sz="800"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p:txBody>
      </p:sp>
      <p:pic>
        <p:nvPicPr>
          <p:cNvPr id="20" name="Picture 19">
            <a:extLst>
              <a:ext uri="{FF2B5EF4-FFF2-40B4-BE49-F238E27FC236}">
                <a16:creationId xmlns:a16="http://schemas.microsoft.com/office/drawing/2014/main" id="{E2C8A22A-FD91-22D4-CD54-AC8B098AB06B}"/>
              </a:ext>
            </a:extLst>
          </p:cNvPr>
          <p:cNvPicPr>
            <a:picLocks noChangeAspect="1"/>
          </p:cNvPicPr>
          <p:nvPr/>
        </p:nvPicPr>
        <p:blipFill rotWithShape="1">
          <a:blip r:embed="rId3"/>
          <a:srcRect l="4807" t="25828" r="2421" b="7274"/>
          <a:stretch/>
        </p:blipFill>
        <p:spPr bwMode="auto">
          <a:xfrm>
            <a:off x="991810" y="1280284"/>
            <a:ext cx="10515306" cy="4265277"/>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944EDB4-06EC-DC48-8B7A-137965A5C1FF}"/>
              </a:ext>
            </a:extLst>
          </p:cNvPr>
          <p:cNvSpPr txBox="1"/>
          <p:nvPr/>
        </p:nvSpPr>
        <p:spPr>
          <a:xfrm>
            <a:off x="4658777" y="5966258"/>
            <a:ext cx="3570823" cy="369332"/>
          </a:xfrm>
          <a:prstGeom prst="rect">
            <a:avLst/>
          </a:prstGeom>
          <a:noFill/>
        </p:spPr>
        <p:txBody>
          <a:bodyPr wrap="square">
            <a:spAutoFit/>
          </a:bodyPr>
          <a:lstStyle/>
          <a:p>
            <a:r>
              <a:rPr lang="en-IN" b="1" dirty="0">
                <a:latin typeface="Bahnschrift Light" panose="020B0502040204020203" pitchFamily="34" charset="0"/>
              </a:rPr>
              <a:t>Figure 16</a:t>
            </a:r>
            <a:r>
              <a:rPr lang="en-US" dirty="0">
                <a:latin typeface="Bahnschrift Light" panose="020B0502040204020203" pitchFamily="34" charset="0"/>
              </a:rPr>
              <a:t>  FSM of traffic system</a:t>
            </a:r>
            <a:endParaRPr lang="en-IN" dirty="0">
              <a:latin typeface="Bahnschrift Light" panose="020B0502040204020203" pitchFamily="34" charset="0"/>
            </a:endParaRPr>
          </a:p>
        </p:txBody>
      </p:sp>
      <p:graphicFrame>
        <p:nvGraphicFramePr>
          <p:cNvPr id="6" name="Table 5">
            <a:extLst>
              <a:ext uri="{FF2B5EF4-FFF2-40B4-BE49-F238E27FC236}">
                <a16:creationId xmlns:a16="http://schemas.microsoft.com/office/drawing/2014/main" id="{3DEC622F-3A3A-16EA-B423-6F83AE2A686D}"/>
              </a:ext>
            </a:extLst>
          </p:cNvPr>
          <p:cNvGraphicFramePr>
            <a:graphicFrameLocks noGrp="1"/>
          </p:cNvGraphicFramePr>
          <p:nvPr>
            <p:extLst>
              <p:ext uri="{D42A27DB-BD31-4B8C-83A1-F6EECF244321}">
                <p14:modId xmlns:p14="http://schemas.microsoft.com/office/powerpoint/2010/main" val="3670239332"/>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21</a:t>
                      </a:r>
                    </a:p>
                  </a:txBody>
                  <a:tcPr>
                    <a:solidFill>
                      <a:srgbClr val="92D050"/>
                    </a:solidFill>
                  </a:tcPr>
                </a:tc>
                <a:extLst>
                  <a:ext uri="{0D108BD9-81ED-4DB2-BD59-A6C34878D82A}">
                    <a16:rowId xmlns:a16="http://schemas.microsoft.com/office/drawing/2014/main" val="398807409"/>
                  </a:ext>
                </a:extLst>
              </a:tr>
            </a:tbl>
          </a:graphicData>
        </a:graphic>
      </p:graphicFrame>
      <p:pic>
        <p:nvPicPr>
          <p:cNvPr id="7" name="Picture 2" descr="Bangalore Institute of Technology - Wikipedia">
            <a:extLst>
              <a:ext uri="{FF2B5EF4-FFF2-40B4-BE49-F238E27FC236}">
                <a16:creationId xmlns:a16="http://schemas.microsoft.com/office/drawing/2014/main" id="{17C3E443-D469-86E7-3551-DBACFBE1DB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10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63106674"/>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83018" y="816851"/>
            <a:ext cx="9927112"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IN" sz="2000" b="1" dirty="0">
                <a:latin typeface="Bahnschrift Light" panose="020B0502040204020203" pitchFamily="34" charset="0"/>
              </a:rPr>
              <a:t>Connections</a:t>
            </a:r>
            <a:endParaRPr lang="en-IN" sz="2400" b="1" dirty="0">
              <a:latin typeface="Bahnschrift Light" panose="020B0502040204020203" pitchFamily="34" charset="0"/>
            </a:endParaRPr>
          </a:p>
          <a:p>
            <a:pPr marL="0" indent="0" algn="just">
              <a:lnSpc>
                <a:spcPct val="150000"/>
              </a:lnSpc>
              <a:buNone/>
            </a:pPr>
            <a:endParaRPr lang="en-US" sz="800"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p:txBody>
      </p:sp>
      <p:pic>
        <p:nvPicPr>
          <p:cNvPr id="5" name="Picture 4">
            <a:extLst>
              <a:ext uri="{FF2B5EF4-FFF2-40B4-BE49-F238E27FC236}">
                <a16:creationId xmlns:a16="http://schemas.microsoft.com/office/drawing/2014/main" id="{622643F3-3DB7-332D-9535-4F11923E0F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61089"/>
            <a:ext cx="5032587" cy="4735821"/>
          </a:xfrm>
          <a:prstGeom prst="rect">
            <a:avLst/>
          </a:prstGeom>
          <a:noFill/>
          <a:ln>
            <a:noFill/>
          </a:ln>
        </p:spPr>
      </p:pic>
      <p:graphicFrame>
        <p:nvGraphicFramePr>
          <p:cNvPr id="4" name="Table 3">
            <a:extLst>
              <a:ext uri="{FF2B5EF4-FFF2-40B4-BE49-F238E27FC236}">
                <a16:creationId xmlns:a16="http://schemas.microsoft.com/office/drawing/2014/main" id="{4687CB16-6B49-7FD1-284A-2ED3F9B1DE84}"/>
              </a:ext>
            </a:extLst>
          </p:cNvPr>
          <p:cNvGraphicFramePr>
            <a:graphicFrameLocks noGrp="1"/>
          </p:cNvGraphicFramePr>
          <p:nvPr>
            <p:extLst>
              <p:ext uri="{D42A27DB-BD31-4B8C-83A1-F6EECF244321}">
                <p14:modId xmlns:p14="http://schemas.microsoft.com/office/powerpoint/2010/main" val="3950744322"/>
              </p:ext>
            </p:extLst>
          </p:nvPr>
        </p:nvGraphicFramePr>
        <p:xfrm>
          <a:off x="1426010" y="1583996"/>
          <a:ext cx="3559228" cy="4178483"/>
        </p:xfrm>
        <a:graphic>
          <a:graphicData uri="http://schemas.openxmlformats.org/drawingml/2006/table">
            <a:tbl>
              <a:tblPr firstRow="1" firstCol="1" bandRow="1">
                <a:tableStyleId>{5C22544A-7EE6-4342-B048-85BDC9FD1C3A}</a:tableStyleId>
              </a:tblPr>
              <a:tblGrid>
                <a:gridCol w="1779614">
                  <a:extLst>
                    <a:ext uri="{9D8B030D-6E8A-4147-A177-3AD203B41FA5}">
                      <a16:colId xmlns:a16="http://schemas.microsoft.com/office/drawing/2014/main" val="3573543834"/>
                    </a:ext>
                  </a:extLst>
                </a:gridCol>
                <a:gridCol w="1779614">
                  <a:extLst>
                    <a:ext uri="{9D8B030D-6E8A-4147-A177-3AD203B41FA5}">
                      <a16:colId xmlns:a16="http://schemas.microsoft.com/office/drawing/2014/main" val="3249598636"/>
                    </a:ext>
                  </a:extLst>
                </a:gridCol>
              </a:tblGrid>
              <a:tr h="533739">
                <a:tc>
                  <a:txBody>
                    <a:bodyPr/>
                    <a:lstStyle/>
                    <a:p>
                      <a:pPr algn="ctr">
                        <a:lnSpc>
                          <a:spcPct val="150000"/>
                        </a:lnSpc>
                        <a:spcAft>
                          <a:spcPts val="800"/>
                        </a:spcAft>
                      </a:pPr>
                      <a:r>
                        <a:rPr lang="en-IN" sz="1800" dirty="0">
                          <a:effectLst/>
                        </a:rPr>
                        <a:t>Pin no.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800" dirty="0">
                          <a:effectLst/>
                        </a:rPr>
                        <a:t>LED no.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0810173"/>
                  </a:ext>
                </a:extLst>
              </a:tr>
              <a:tr h="455593">
                <a:tc>
                  <a:txBody>
                    <a:bodyPr/>
                    <a:lstStyle/>
                    <a:p>
                      <a:pPr algn="ctr">
                        <a:lnSpc>
                          <a:spcPct val="150000"/>
                        </a:lnSpc>
                        <a:spcAft>
                          <a:spcPts val="800"/>
                        </a:spcAft>
                      </a:pPr>
                      <a:r>
                        <a:rPr lang="en-IN" sz="1800" dirty="0">
                          <a:effectLst/>
                        </a:rPr>
                        <a:t>12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800" dirty="0">
                          <a:effectLst/>
                        </a:rPr>
                        <a:t>(a)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612227"/>
                  </a:ext>
                </a:extLst>
              </a:tr>
              <a:tr h="455593">
                <a:tc>
                  <a:txBody>
                    <a:bodyPr/>
                    <a:lstStyle/>
                    <a:p>
                      <a:pPr algn="ctr">
                        <a:lnSpc>
                          <a:spcPct val="150000"/>
                        </a:lnSpc>
                        <a:spcAft>
                          <a:spcPts val="800"/>
                        </a:spcAft>
                      </a:pPr>
                      <a:r>
                        <a:rPr lang="en-IN" sz="1800" dirty="0">
                          <a:effectLst/>
                        </a:rPr>
                        <a:t>16</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800" dirty="0">
                          <a:effectLst/>
                        </a:rPr>
                        <a:t>(b)</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0646225"/>
                  </a:ext>
                </a:extLst>
              </a:tr>
              <a:tr h="455593">
                <a:tc>
                  <a:txBody>
                    <a:bodyPr/>
                    <a:lstStyle/>
                    <a:p>
                      <a:pPr algn="ctr">
                        <a:lnSpc>
                          <a:spcPct val="150000"/>
                        </a:lnSpc>
                        <a:spcAft>
                          <a:spcPts val="800"/>
                        </a:spcAft>
                      </a:pPr>
                      <a:r>
                        <a:rPr lang="en-IN" sz="18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800" dirty="0">
                          <a:effectLst/>
                        </a:rPr>
                        <a:t>(c)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5267557"/>
                  </a:ext>
                </a:extLst>
              </a:tr>
              <a:tr h="455593">
                <a:tc>
                  <a:txBody>
                    <a:bodyPr/>
                    <a:lstStyle/>
                    <a:p>
                      <a:pPr algn="ctr">
                        <a:lnSpc>
                          <a:spcPct val="150000"/>
                        </a:lnSpc>
                        <a:spcAft>
                          <a:spcPts val="800"/>
                        </a:spcAft>
                      </a:pPr>
                      <a:r>
                        <a:rPr lang="en-IN" sz="1800">
                          <a:effectLst/>
                        </a:rPr>
                        <a:t>21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800" dirty="0">
                          <a:effectLst/>
                        </a:rPr>
                        <a:t>(d)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1996435"/>
                  </a:ext>
                </a:extLst>
              </a:tr>
              <a:tr h="455593">
                <a:tc>
                  <a:txBody>
                    <a:bodyPr/>
                    <a:lstStyle/>
                    <a:p>
                      <a:pPr algn="ctr">
                        <a:lnSpc>
                          <a:spcPct val="150000"/>
                        </a:lnSpc>
                        <a:spcAft>
                          <a:spcPts val="800"/>
                        </a:spcAft>
                      </a:pPr>
                      <a:r>
                        <a:rPr lang="en-IN" sz="1800" dirty="0">
                          <a:effectLst/>
                        </a:rPr>
                        <a:t>6</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800" dirty="0">
                          <a:effectLst/>
                        </a:rPr>
                        <a: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6500363"/>
                  </a:ext>
                </a:extLst>
              </a:tr>
              <a:tr h="455593">
                <a:tc>
                  <a:txBody>
                    <a:bodyPr/>
                    <a:lstStyle/>
                    <a:p>
                      <a:pPr algn="ctr">
                        <a:lnSpc>
                          <a:spcPct val="150000"/>
                        </a:lnSpc>
                        <a:spcAft>
                          <a:spcPts val="800"/>
                        </a:spcAft>
                      </a:pPr>
                      <a:r>
                        <a:rPr lang="en-IN" sz="1800">
                          <a:effectLst/>
                        </a:rPr>
                        <a:t>13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800" dirty="0">
                          <a:effectLst/>
                        </a:rPr>
                        <a:t>(f)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0951673"/>
                  </a:ext>
                </a:extLst>
              </a:tr>
              <a:tr h="455593">
                <a:tc>
                  <a:txBody>
                    <a:bodyPr/>
                    <a:lstStyle/>
                    <a:p>
                      <a:pPr algn="ctr">
                        <a:lnSpc>
                          <a:spcPct val="150000"/>
                        </a:lnSpc>
                        <a:spcAft>
                          <a:spcPts val="800"/>
                        </a:spcAft>
                      </a:pPr>
                      <a:r>
                        <a:rPr lang="en-IN" sz="1800">
                          <a:effectLst/>
                        </a:rPr>
                        <a:t>19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800" dirty="0">
                          <a:effectLst/>
                        </a:rPr>
                        <a:t>(g)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6192851"/>
                  </a:ext>
                </a:extLst>
              </a:tr>
              <a:tr h="455593">
                <a:tc>
                  <a:txBody>
                    <a:bodyPr/>
                    <a:lstStyle/>
                    <a:p>
                      <a:pPr algn="ctr">
                        <a:lnSpc>
                          <a:spcPct val="150000"/>
                        </a:lnSpc>
                        <a:spcAft>
                          <a:spcPts val="800"/>
                        </a:spcAft>
                      </a:pPr>
                      <a:r>
                        <a:rPr lang="en-IN" sz="1800">
                          <a:effectLst/>
                        </a:rPr>
                        <a:t>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800" dirty="0">
                          <a:effectLst/>
                        </a:rPr>
                        <a:t>(h)</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7256610"/>
                  </a:ext>
                </a:extLst>
              </a:tr>
            </a:tbl>
          </a:graphicData>
        </a:graphic>
      </p:graphicFrame>
      <p:sp>
        <p:nvSpPr>
          <p:cNvPr id="6" name="TextBox 5">
            <a:extLst>
              <a:ext uri="{FF2B5EF4-FFF2-40B4-BE49-F238E27FC236}">
                <a16:creationId xmlns:a16="http://schemas.microsoft.com/office/drawing/2014/main" id="{CFAB9226-DA08-EA23-0B2A-D560E4216922}"/>
              </a:ext>
            </a:extLst>
          </p:cNvPr>
          <p:cNvSpPr txBox="1"/>
          <p:nvPr/>
        </p:nvSpPr>
        <p:spPr>
          <a:xfrm>
            <a:off x="5787887" y="5856482"/>
            <a:ext cx="4100052" cy="369332"/>
          </a:xfrm>
          <a:prstGeom prst="rect">
            <a:avLst/>
          </a:prstGeom>
          <a:noFill/>
        </p:spPr>
        <p:txBody>
          <a:bodyPr wrap="square">
            <a:spAutoFit/>
          </a:bodyPr>
          <a:lstStyle/>
          <a:p>
            <a:r>
              <a:rPr lang="en-IN" b="1" dirty="0">
                <a:latin typeface="Bahnschrift Light" panose="020B0502040204020203" pitchFamily="34" charset="0"/>
              </a:rPr>
              <a:t>Figure 17 </a:t>
            </a:r>
            <a:r>
              <a:rPr lang="en-IN" dirty="0">
                <a:latin typeface="Bahnschrift Light" panose="020B0502040204020203" pitchFamily="34" charset="0"/>
              </a:rPr>
              <a:t>Connections to Raspberry Pi </a:t>
            </a:r>
          </a:p>
        </p:txBody>
      </p:sp>
      <p:graphicFrame>
        <p:nvGraphicFramePr>
          <p:cNvPr id="7" name="Table 5">
            <a:extLst>
              <a:ext uri="{FF2B5EF4-FFF2-40B4-BE49-F238E27FC236}">
                <a16:creationId xmlns:a16="http://schemas.microsoft.com/office/drawing/2014/main" id="{25BDFD81-5A4A-4E84-4A8F-9568D01245DA}"/>
              </a:ext>
            </a:extLst>
          </p:cNvPr>
          <p:cNvGraphicFramePr>
            <a:graphicFrameLocks noGrp="1"/>
          </p:cNvGraphicFramePr>
          <p:nvPr>
            <p:extLst>
              <p:ext uri="{D42A27DB-BD31-4B8C-83A1-F6EECF244321}">
                <p14:modId xmlns:p14="http://schemas.microsoft.com/office/powerpoint/2010/main" val="4280249240"/>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22</a:t>
                      </a:r>
                    </a:p>
                  </a:txBody>
                  <a:tcPr>
                    <a:solidFill>
                      <a:srgbClr val="92D050"/>
                    </a:solidFill>
                  </a:tcPr>
                </a:tc>
                <a:extLst>
                  <a:ext uri="{0D108BD9-81ED-4DB2-BD59-A6C34878D82A}">
                    <a16:rowId xmlns:a16="http://schemas.microsoft.com/office/drawing/2014/main" val="398807409"/>
                  </a:ext>
                </a:extLst>
              </a:tr>
            </a:tbl>
          </a:graphicData>
        </a:graphic>
      </p:graphicFrame>
      <p:pic>
        <p:nvPicPr>
          <p:cNvPr id="8" name="Picture 2" descr="Bangalore Institute of Technology - Wikipedia">
            <a:extLst>
              <a:ext uri="{FF2B5EF4-FFF2-40B4-BE49-F238E27FC236}">
                <a16:creationId xmlns:a16="http://schemas.microsoft.com/office/drawing/2014/main" id="{5D7E58AD-CC98-D5C7-9277-CED9061FEC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625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42257823"/>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1062148" y="795478"/>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Hardware Components:</a:t>
            </a: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sz="2000" b="1" dirty="0">
              <a:solidFill>
                <a:schemeClr val="tx1"/>
              </a:solidFill>
              <a:latin typeface="Bahnschrift Light" panose="020B0502040204020203" pitchFamily="34" charset="0"/>
            </a:endParaRPr>
          </a:p>
          <a:p>
            <a:pPr marL="0" indent="0" algn="just">
              <a:lnSpc>
                <a:spcPct val="150000"/>
              </a:lnSpc>
              <a:buNone/>
            </a:pPr>
            <a:r>
              <a:rPr lang="en-US" sz="2000" b="1" dirty="0">
                <a:solidFill>
                  <a:schemeClr val="tx1"/>
                </a:solidFill>
                <a:latin typeface="Bahnschrift Light" panose="020B0502040204020203" pitchFamily="34" charset="0"/>
              </a:rPr>
              <a:t>Software:</a:t>
            </a:r>
          </a:p>
          <a:p>
            <a:pPr algn="just">
              <a:lnSpc>
                <a:spcPct val="150000"/>
              </a:lnSpc>
            </a:pPr>
            <a:r>
              <a:rPr lang="en-US" dirty="0">
                <a:solidFill>
                  <a:schemeClr val="tx1"/>
                </a:solidFill>
                <a:latin typeface="Bahnschrift Light" panose="020B0502040204020203" pitchFamily="34" charset="0"/>
              </a:rPr>
              <a:t>Python</a:t>
            </a:r>
          </a:p>
          <a:p>
            <a:pPr algn="just">
              <a:lnSpc>
                <a:spcPct val="150000"/>
              </a:lnSpc>
            </a:pPr>
            <a:r>
              <a:rPr lang="en-US" dirty="0">
                <a:solidFill>
                  <a:schemeClr val="tx1"/>
                </a:solidFill>
                <a:latin typeface="Bahnschrift Light" panose="020B0502040204020203" pitchFamily="34" charset="0"/>
              </a:rPr>
              <a:t>MATLAB – Filter designer</a:t>
            </a:r>
          </a:p>
          <a:p>
            <a:pPr algn="just">
              <a:lnSpc>
                <a:spcPct val="150000"/>
              </a:lnSpc>
            </a:pPr>
            <a:r>
              <a:rPr lang="en-US" dirty="0">
                <a:solidFill>
                  <a:schemeClr val="tx1"/>
                </a:solidFill>
                <a:latin typeface="Bahnschrift Light" panose="020B0502040204020203" pitchFamily="34" charset="0"/>
              </a:rPr>
              <a:t>PuTTY, VNC viewer – SSH communication</a:t>
            </a:r>
          </a:p>
          <a:p>
            <a:pPr marL="0" indent="0" algn="just">
              <a:lnSpc>
                <a:spcPct val="150000"/>
              </a:lnSpc>
              <a:buNone/>
            </a:pPr>
            <a:endParaRPr lang="en-US" dirty="0">
              <a:solidFill>
                <a:schemeClr val="tx1"/>
              </a:solidFill>
              <a:latin typeface="Bahnschrift Light" panose="020B0502040204020203" pitchFamily="34" charset="0"/>
            </a:endParaRPr>
          </a:p>
        </p:txBody>
      </p:sp>
      <p:pic>
        <p:nvPicPr>
          <p:cNvPr id="6" name="Picture 5" descr="Raspberry Pi 4 Model B with 4 GB RAM : rhydoLABZ INDIA">
            <a:extLst>
              <a:ext uri="{FF2B5EF4-FFF2-40B4-BE49-F238E27FC236}">
                <a16:creationId xmlns:a16="http://schemas.microsoft.com/office/drawing/2014/main" id="{49D7C51B-432C-B402-B6C9-FE5CE3C26D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52" b="11638"/>
          <a:stretch/>
        </p:blipFill>
        <p:spPr bwMode="auto">
          <a:xfrm>
            <a:off x="1301581" y="1403640"/>
            <a:ext cx="2449359" cy="194246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0E01D9E-2453-1BD4-59F5-61B26C70A19C}"/>
              </a:ext>
            </a:extLst>
          </p:cNvPr>
          <p:cNvPicPr>
            <a:picLocks noChangeAspect="1"/>
          </p:cNvPicPr>
          <p:nvPr/>
        </p:nvPicPr>
        <p:blipFill rotWithShape="1">
          <a:blip r:embed="rId3"/>
          <a:srcRect t="13245"/>
          <a:stretch/>
        </p:blipFill>
        <p:spPr bwMode="auto">
          <a:xfrm>
            <a:off x="4660214" y="1783363"/>
            <a:ext cx="1121153" cy="13861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E7610021-8F34-D957-24ED-151917AA3359}"/>
              </a:ext>
            </a:extLst>
          </p:cNvPr>
          <p:cNvPicPr>
            <a:picLocks noChangeAspect="1"/>
          </p:cNvPicPr>
          <p:nvPr/>
        </p:nvPicPr>
        <p:blipFill>
          <a:blip r:embed="rId4"/>
          <a:stretch>
            <a:fillRect/>
          </a:stretch>
        </p:blipFill>
        <p:spPr>
          <a:xfrm>
            <a:off x="6995052" y="2250980"/>
            <a:ext cx="1140989" cy="1140989"/>
          </a:xfrm>
          <a:prstGeom prst="rect">
            <a:avLst/>
          </a:prstGeom>
        </p:spPr>
      </p:pic>
      <p:pic>
        <p:nvPicPr>
          <p:cNvPr id="9" name="Picture 8">
            <a:extLst>
              <a:ext uri="{FF2B5EF4-FFF2-40B4-BE49-F238E27FC236}">
                <a16:creationId xmlns:a16="http://schemas.microsoft.com/office/drawing/2014/main" id="{0D4896ED-B9C5-E2AB-432D-9E66F2E2D0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9914" y="1717884"/>
            <a:ext cx="1072255" cy="1072255"/>
          </a:xfrm>
          <a:prstGeom prst="rect">
            <a:avLst/>
          </a:prstGeom>
        </p:spPr>
      </p:pic>
      <p:pic>
        <p:nvPicPr>
          <p:cNvPr id="10" name="Picture 9">
            <a:extLst>
              <a:ext uri="{FF2B5EF4-FFF2-40B4-BE49-F238E27FC236}">
                <a16:creationId xmlns:a16="http://schemas.microsoft.com/office/drawing/2014/main" id="{1AE7FE95-378C-D158-7419-BA8273229C9D}"/>
              </a:ext>
            </a:extLst>
          </p:cNvPr>
          <p:cNvPicPr>
            <a:picLocks noChangeAspect="1"/>
          </p:cNvPicPr>
          <p:nvPr/>
        </p:nvPicPr>
        <p:blipFill rotWithShape="1">
          <a:blip r:embed="rId6"/>
          <a:srcRect l="35916" r="34506"/>
          <a:stretch/>
        </p:blipFill>
        <p:spPr bwMode="auto">
          <a:xfrm>
            <a:off x="9377220" y="1526372"/>
            <a:ext cx="577368" cy="1952054"/>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9B3D4D89-CEE8-1651-2D05-8560D2BDD579}"/>
              </a:ext>
            </a:extLst>
          </p:cNvPr>
          <p:cNvSpPr txBox="1"/>
          <p:nvPr/>
        </p:nvSpPr>
        <p:spPr>
          <a:xfrm>
            <a:off x="1301581" y="3903321"/>
            <a:ext cx="9358368" cy="369332"/>
          </a:xfrm>
          <a:prstGeom prst="rect">
            <a:avLst/>
          </a:prstGeom>
          <a:noFill/>
        </p:spPr>
        <p:txBody>
          <a:bodyPr wrap="square">
            <a:spAutoFit/>
          </a:bodyPr>
          <a:lstStyle/>
          <a:p>
            <a:r>
              <a:rPr lang="en-IN" b="1" dirty="0">
                <a:latin typeface="Bahnschrift Light" panose="020B0502040204020203" pitchFamily="34" charset="0"/>
              </a:rPr>
              <a:t>Figure 18 </a:t>
            </a:r>
            <a:r>
              <a:rPr lang="en-US" dirty="0">
                <a:latin typeface="Bahnschrift Light" panose="020B0502040204020203" pitchFamily="34" charset="0"/>
              </a:rPr>
              <a:t>Components a) Raspberry Pi 4 b) USB microphone c) LEDs and d) 1kΩ resistor </a:t>
            </a:r>
            <a:endParaRPr lang="en-IN" dirty="0">
              <a:latin typeface="Bahnschrift Light" panose="020B0502040204020203" pitchFamily="34" charset="0"/>
            </a:endParaRPr>
          </a:p>
        </p:txBody>
      </p:sp>
      <p:pic>
        <p:nvPicPr>
          <p:cNvPr id="13" name="Picture 2" descr="Python (programming language) - Wikipedia">
            <a:extLst>
              <a:ext uri="{FF2B5EF4-FFF2-40B4-BE49-F238E27FC236}">
                <a16:creationId xmlns:a16="http://schemas.microsoft.com/office/drawing/2014/main" id="{86C26FA9-C4F6-79E1-77C2-5DE4F0321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5244" y="478424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TLAB - Wikipedia">
            <a:extLst>
              <a:ext uri="{FF2B5EF4-FFF2-40B4-BE49-F238E27FC236}">
                <a16:creationId xmlns:a16="http://schemas.microsoft.com/office/drawing/2014/main" id="{7FF88EBA-2B8A-218F-ABE5-CA6839CB88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8445" y="4787653"/>
            <a:ext cx="120168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aspberry Pi · GitHub">
            <a:extLst>
              <a:ext uri="{FF2B5EF4-FFF2-40B4-BE49-F238E27FC236}">
                <a16:creationId xmlns:a16="http://schemas.microsoft.com/office/drawing/2014/main" id="{07CBF0A4-1A77-41CD-1285-15EF0D6B7F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9560" y="4784240"/>
            <a:ext cx="1080000" cy="108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5">
            <a:extLst>
              <a:ext uri="{FF2B5EF4-FFF2-40B4-BE49-F238E27FC236}">
                <a16:creationId xmlns:a16="http://schemas.microsoft.com/office/drawing/2014/main" id="{6DAE5DFC-FE78-9E24-D386-D3D0E2359AAC}"/>
              </a:ext>
            </a:extLst>
          </p:cNvPr>
          <p:cNvGraphicFramePr>
            <a:graphicFrameLocks noGrp="1"/>
          </p:cNvGraphicFramePr>
          <p:nvPr>
            <p:extLst>
              <p:ext uri="{D42A27DB-BD31-4B8C-83A1-F6EECF244321}">
                <p14:modId xmlns:p14="http://schemas.microsoft.com/office/powerpoint/2010/main" val="2480864812"/>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23</a:t>
                      </a:r>
                    </a:p>
                  </a:txBody>
                  <a:tcPr>
                    <a:solidFill>
                      <a:srgbClr val="92D050"/>
                    </a:solidFill>
                  </a:tcPr>
                </a:tc>
                <a:extLst>
                  <a:ext uri="{0D108BD9-81ED-4DB2-BD59-A6C34878D82A}">
                    <a16:rowId xmlns:a16="http://schemas.microsoft.com/office/drawing/2014/main" val="398807409"/>
                  </a:ext>
                </a:extLst>
              </a:tr>
            </a:tbl>
          </a:graphicData>
        </a:graphic>
      </p:graphicFrame>
      <p:pic>
        <p:nvPicPr>
          <p:cNvPr id="17" name="Picture 2" descr="Bangalore Institute of Technology - Wikipedia">
            <a:extLst>
              <a:ext uri="{FF2B5EF4-FFF2-40B4-BE49-F238E27FC236}">
                <a16:creationId xmlns:a16="http://schemas.microsoft.com/office/drawing/2014/main" id="{0CD5907D-51E3-6754-2F16-AF43209D27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479B4FA-90E9-71CB-1FAC-4AA1B19FA17B}"/>
              </a:ext>
            </a:extLst>
          </p:cNvPr>
          <p:cNvSpPr txBox="1"/>
          <p:nvPr/>
        </p:nvSpPr>
        <p:spPr>
          <a:xfrm>
            <a:off x="2288576" y="3488125"/>
            <a:ext cx="475367" cy="369332"/>
          </a:xfrm>
          <a:prstGeom prst="rect">
            <a:avLst/>
          </a:prstGeom>
          <a:noFill/>
        </p:spPr>
        <p:txBody>
          <a:bodyPr wrap="square" rtlCol="0">
            <a:spAutoFit/>
          </a:bodyPr>
          <a:lstStyle/>
          <a:p>
            <a:r>
              <a:rPr lang="en-IN" dirty="0"/>
              <a:t>(a)</a:t>
            </a:r>
          </a:p>
        </p:txBody>
      </p:sp>
      <p:sp>
        <p:nvSpPr>
          <p:cNvPr id="19" name="TextBox 18">
            <a:extLst>
              <a:ext uri="{FF2B5EF4-FFF2-40B4-BE49-F238E27FC236}">
                <a16:creationId xmlns:a16="http://schemas.microsoft.com/office/drawing/2014/main" id="{43F66299-6370-4239-7CEF-4C311F6E24F2}"/>
              </a:ext>
            </a:extLst>
          </p:cNvPr>
          <p:cNvSpPr txBox="1"/>
          <p:nvPr/>
        </p:nvSpPr>
        <p:spPr>
          <a:xfrm>
            <a:off x="5020540" y="3486667"/>
            <a:ext cx="577368" cy="369332"/>
          </a:xfrm>
          <a:prstGeom prst="rect">
            <a:avLst/>
          </a:prstGeom>
          <a:noFill/>
        </p:spPr>
        <p:txBody>
          <a:bodyPr wrap="square" rtlCol="0">
            <a:spAutoFit/>
          </a:bodyPr>
          <a:lstStyle/>
          <a:p>
            <a:r>
              <a:rPr lang="en-IN" dirty="0"/>
              <a:t>(b)</a:t>
            </a:r>
          </a:p>
        </p:txBody>
      </p:sp>
      <p:sp>
        <p:nvSpPr>
          <p:cNvPr id="20" name="TextBox 19">
            <a:extLst>
              <a:ext uri="{FF2B5EF4-FFF2-40B4-BE49-F238E27FC236}">
                <a16:creationId xmlns:a16="http://schemas.microsoft.com/office/drawing/2014/main" id="{24F9664C-B2BA-72A1-8BC0-DDF7AD2FB1D3}"/>
              </a:ext>
            </a:extLst>
          </p:cNvPr>
          <p:cNvSpPr txBox="1"/>
          <p:nvPr/>
        </p:nvSpPr>
        <p:spPr>
          <a:xfrm>
            <a:off x="7686188" y="3462979"/>
            <a:ext cx="577368" cy="369332"/>
          </a:xfrm>
          <a:prstGeom prst="rect">
            <a:avLst/>
          </a:prstGeom>
          <a:noFill/>
        </p:spPr>
        <p:txBody>
          <a:bodyPr wrap="square" rtlCol="0">
            <a:spAutoFit/>
          </a:bodyPr>
          <a:lstStyle/>
          <a:p>
            <a:r>
              <a:rPr lang="en-IN" dirty="0"/>
              <a:t>(c)</a:t>
            </a:r>
          </a:p>
        </p:txBody>
      </p:sp>
      <p:sp>
        <p:nvSpPr>
          <p:cNvPr id="21" name="TextBox 20">
            <a:extLst>
              <a:ext uri="{FF2B5EF4-FFF2-40B4-BE49-F238E27FC236}">
                <a16:creationId xmlns:a16="http://schemas.microsoft.com/office/drawing/2014/main" id="{9961E29D-32E3-E89A-5081-BE4A54A34E38}"/>
              </a:ext>
            </a:extLst>
          </p:cNvPr>
          <p:cNvSpPr txBox="1"/>
          <p:nvPr/>
        </p:nvSpPr>
        <p:spPr>
          <a:xfrm>
            <a:off x="9387983" y="3484280"/>
            <a:ext cx="577368" cy="369332"/>
          </a:xfrm>
          <a:prstGeom prst="rect">
            <a:avLst/>
          </a:prstGeom>
          <a:noFill/>
        </p:spPr>
        <p:txBody>
          <a:bodyPr wrap="square" rtlCol="0">
            <a:spAutoFit/>
          </a:bodyPr>
          <a:lstStyle/>
          <a:p>
            <a:r>
              <a:rPr lang="en-IN" dirty="0"/>
              <a:t>(d)</a:t>
            </a:r>
          </a:p>
        </p:txBody>
      </p:sp>
    </p:spTree>
    <p:extLst>
      <p:ext uri="{BB962C8B-B14F-4D97-AF65-F5344CB8AC3E}">
        <p14:creationId xmlns:p14="http://schemas.microsoft.com/office/powerpoint/2010/main" val="411545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05328887"/>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RESULTS</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09" y="691915"/>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Direction of Siren</a:t>
            </a:r>
          </a:p>
          <a:p>
            <a:pPr algn="just"/>
            <a:r>
              <a:rPr lang="en-IN" sz="1800" dirty="0">
                <a:effectLst/>
                <a:latin typeface="Bahnschrift Light" panose="020B0502040204020203" pitchFamily="34" charset="0"/>
                <a:ea typeface="Calibri" panose="020F0502020204030204" pitchFamily="34" charset="0"/>
              </a:rPr>
              <a:t>The neural network model built was tested on both spectrograms and continuous audio signals received from the microphone.</a:t>
            </a:r>
          </a:p>
          <a:p>
            <a:pPr algn="just"/>
            <a:r>
              <a:rPr lang="en-IN" sz="1800" dirty="0">
                <a:effectLst/>
                <a:latin typeface="Bahnschrift Light" panose="020B0502040204020203" pitchFamily="34" charset="0"/>
                <a:ea typeface="Calibri" panose="020F0502020204030204" pitchFamily="34" charset="0"/>
              </a:rPr>
              <a:t>The model was tested on 300 randomly generated spectrograms (60% of signals with siren and 40% without siren sound)</a:t>
            </a: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marL="0" indent="0" algn="just">
              <a:lnSpc>
                <a:spcPct val="150000"/>
              </a:lnSpc>
              <a:buNone/>
            </a:pPr>
            <a:endParaRPr lang="en-US" dirty="0">
              <a:solidFill>
                <a:schemeClr val="tx1"/>
              </a:solidFill>
              <a:latin typeface="Bahnschrift Light" panose="020B0502040204020203" pitchFamily="34" charset="0"/>
            </a:endParaRPr>
          </a:p>
          <a:p>
            <a:pPr algn="just">
              <a:lnSpc>
                <a:spcPct val="150000"/>
              </a:lnSpc>
              <a:spcAft>
                <a:spcPts val="800"/>
              </a:spcAft>
            </a:pPr>
            <a:endParaRPr lang="en-IN" sz="1800" dirty="0">
              <a:effectLst/>
              <a:latin typeface="Bahnschrift Light" panose="020B0502040204020203"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Bahnschrift Light" panose="020B0502040204020203" pitchFamily="34" charset="0"/>
                <a:ea typeface="Calibri" panose="020F0502020204030204" pitchFamily="34" charset="0"/>
                <a:cs typeface="Times New Roman" panose="02020603050405020304" pitchFamily="18" charset="0"/>
              </a:rPr>
              <a:t>The accuracy is calculated as</a:t>
            </a:r>
          </a:p>
          <a:p>
            <a:pPr marL="457200" lvl="1" indent="0" algn="ctr">
              <a:lnSpc>
                <a:spcPct val="150000"/>
              </a:lnSpc>
              <a:spcAft>
                <a:spcPts val="800"/>
              </a:spcAft>
              <a:buNone/>
            </a:pPr>
            <a:r>
              <a:rPr lang="en-IN" dirty="0">
                <a:effectLst/>
                <a:latin typeface="Bahnschrift Light" panose="020B0502040204020203" pitchFamily="34" charset="0"/>
                <a:ea typeface="Calibri" panose="020F0502020204030204" pitchFamily="34" charset="0"/>
                <a:cs typeface="Times New Roman" panose="02020603050405020304" pitchFamily="18" charset="0"/>
              </a:rPr>
              <a:t>	 accuracy = (</a:t>
            </a:r>
            <a:r>
              <a:rPr lang="en-IN" spc="-5" dirty="0">
                <a:solidFill>
                  <a:srgbClr val="292929"/>
                </a:solidFill>
                <a:effectLst/>
                <a:latin typeface="Bahnschrift Light" panose="020B0502040204020203" pitchFamily="34" charset="0"/>
                <a:ea typeface="Calibri" panose="020F0502020204030204" pitchFamily="34" charset="0"/>
                <a:cs typeface="Times New Roman" panose="02020603050405020304" pitchFamily="18" charset="0"/>
              </a:rPr>
              <a:t>TP + TN)/ (TP + TN + FP + FN)	</a:t>
            </a:r>
            <a:endParaRPr lang="en-IN" dirty="0">
              <a:effectLst/>
              <a:latin typeface="Bahnschrift Light" panose="020B0502040204020203" pitchFamily="34" charset="0"/>
              <a:ea typeface="Calibri" panose="020F0502020204030204" pitchFamily="34" charset="0"/>
              <a:cs typeface="Times New Roman" panose="02020603050405020304" pitchFamily="18" charset="0"/>
            </a:endParaRPr>
          </a:p>
          <a:p>
            <a:pPr marL="457200" lvl="1" indent="0" algn="ctr">
              <a:lnSpc>
                <a:spcPct val="150000"/>
              </a:lnSpc>
              <a:spcAft>
                <a:spcPts val="800"/>
              </a:spcAft>
              <a:buNone/>
            </a:pPr>
            <a:r>
              <a:rPr lang="en-IN" spc="-5" dirty="0">
                <a:solidFill>
                  <a:srgbClr val="292929"/>
                </a:solidFill>
                <a:effectLst/>
                <a:latin typeface="Bahnschrift Light" panose="020B0502040204020203" pitchFamily="34" charset="0"/>
                <a:ea typeface="Calibri" panose="020F0502020204030204" pitchFamily="34" charset="0"/>
                <a:cs typeface="Times New Roman" panose="02020603050405020304" pitchFamily="18" charset="0"/>
              </a:rPr>
              <a:t>accuracy = (172+119) / 300 = 0.97 or 97%</a:t>
            </a:r>
            <a:endParaRPr lang="en-IN" dirty="0">
              <a:effectLst/>
              <a:latin typeface="Bahnschrift Light" panose="020B0502040204020203" pitchFamily="34" charset="0"/>
              <a:ea typeface="Calibri" panose="020F0502020204030204" pitchFamily="34" charset="0"/>
              <a:cs typeface="Times New Roman" panose="02020603050405020304" pitchFamily="18" charset="0"/>
            </a:endParaRPr>
          </a:p>
          <a:p>
            <a:pPr marL="0" indent="0" algn="just">
              <a:lnSpc>
                <a:spcPct val="150000"/>
              </a:lnSpc>
              <a:buNone/>
            </a:pPr>
            <a:endParaRPr lang="en-US" dirty="0">
              <a:solidFill>
                <a:schemeClr val="tx1"/>
              </a:solidFill>
              <a:latin typeface="Bahnschrift Light" panose="020B0502040204020203" pitchFamily="34" charset="0"/>
            </a:endParaRPr>
          </a:p>
        </p:txBody>
      </p:sp>
      <p:graphicFrame>
        <p:nvGraphicFramePr>
          <p:cNvPr id="4" name="Table 3">
            <a:extLst>
              <a:ext uri="{FF2B5EF4-FFF2-40B4-BE49-F238E27FC236}">
                <a16:creationId xmlns:a16="http://schemas.microsoft.com/office/drawing/2014/main" id="{CCB4F6AF-0504-E5F9-132C-9B2567072633}"/>
              </a:ext>
            </a:extLst>
          </p:cNvPr>
          <p:cNvGraphicFramePr>
            <a:graphicFrameLocks noGrp="1"/>
          </p:cNvGraphicFramePr>
          <p:nvPr>
            <p:extLst>
              <p:ext uri="{D42A27DB-BD31-4B8C-83A1-F6EECF244321}">
                <p14:modId xmlns:p14="http://schemas.microsoft.com/office/powerpoint/2010/main" val="696536575"/>
              </p:ext>
            </p:extLst>
          </p:nvPr>
        </p:nvGraphicFramePr>
        <p:xfrm>
          <a:off x="3096107" y="2877127"/>
          <a:ext cx="5999783" cy="1342506"/>
        </p:xfrm>
        <a:graphic>
          <a:graphicData uri="http://schemas.openxmlformats.org/drawingml/2006/table">
            <a:tbl>
              <a:tblPr firstRow="1" firstCol="1" bandRow="1">
                <a:tableStyleId>{5C22544A-7EE6-4342-B048-85BDC9FD1C3A}</a:tableStyleId>
              </a:tblPr>
              <a:tblGrid>
                <a:gridCol w="1999706">
                  <a:extLst>
                    <a:ext uri="{9D8B030D-6E8A-4147-A177-3AD203B41FA5}">
                      <a16:colId xmlns:a16="http://schemas.microsoft.com/office/drawing/2014/main" val="4231892087"/>
                    </a:ext>
                  </a:extLst>
                </a:gridCol>
                <a:gridCol w="1999706">
                  <a:extLst>
                    <a:ext uri="{9D8B030D-6E8A-4147-A177-3AD203B41FA5}">
                      <a16:colId xmlns:a16="http://schemas.microsoft.com/office/drawing/2014/main" val="1237219118"/>
                    </a:ext>
                  </a:extLst>
                </a:gridCol>
                <a:gridCol w="2000371">
                  <a:extLst>
                    <a:ext uri="{9D8B030D-6E8A-4147-A177-3AD203B41FA5}">
                      <a16:colId xmlns:a16="http://schemas.microsoft.com/office/drawing/2014/main" val="497768100"/>
                    </a:ext>
                  </a:extLst>
                </a:gridCol>
              </a:tblGrid>
              <a:tr h="447502">
                <a:tc>
                  <a:txBody>
                    <a:bodyPr/>
                    <a:lstStyle/>
                    <a:p>
                      <a:pPr algn="ctr">
                        <a:lnSpc>
                          <a:spcPct val="150000"/>
                        </a:lnSpc>
                        <a:spcAft>
                          <a:spcPts val="800"/>
                        </a:spcAft>
                      </a:pPr>
                      <a:r>
                        <a:rPr lang="en-IN" sz="12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Predicted 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Predicted 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4989221"/>
                  </a:ext>
                </a:extLst>
              </a:tr>
              <a:tr h="447502">
                <a:tc>
                  <a:txBody>
                    <a:bodyPr/>
                    <a:lstStyle/>
                    <a:p>
                      <a:pPr algn="ctr">
                        <a:lnSpc>
                          <a:spcPct val="150000"/>
                        </a:lnSpc>
                        <a:spcAft>
                          <a:spcPts val="800"/>
                        </a:spcAft>
                      </a:pPr>
                      <a:r>
                        <a:rPr lang="en-IN" sz="1200">
                          <a:effectLst/>
                        </a:rPr>
                        <a:t>Actual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119 (TN)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1 (FP)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269751"/>
                  </a:ext>
                </a:extLst>
              </a:tr>
              <a:tr h="447502">
                <a:tc>
                  <a:txBody>
                    <a:bodyPr/>
                    <a:lstStyle/>
                    <a:p>
                      <a:pPr algn="ctr">
                        <a:lnSpc>
                          <a:spcPct val="150000"/>
                        </a:lnSpc>
                        <a:spcAft>
                          <a:spcPts val="800"/>
                        </a:spcAft>
                      </a:pPr>
                      <a:r>
                        <a:rPr lang="en-IN" sz="1200" dirty="0">
                          <a:effectLst/>
                        </a:rPr>
                        <a:t>Actual 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8 (FN)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172 (TP)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926758"/>
                  </a:ext>
                </a:extLst>
              </a:tr>
            </a:tbl>
          </a:graphicData>
        </a:graphic>
      </p:graphicFrame>
      <p:graphicFrame>
        <p:nvGraphicFramePr>
          <p:cNvPr id="5" name="Table 5">
            <a:extLst>
              <a:ext uri="{FF2B5EF4-FFF2-40B4-BE49-F238E27FC236}">
                <a16:creationId xmlns:a16="http://schemas.microsoft.com/office/drawing/2014/main" id="{E9BAE8CD-EB97-10D8-C560-AB9AF127D55A}"/>
              </a:ext>
            </a:extLst>
          </p:cNvPr>
          <p:cNvGraphicFramePr>
            <a:graphicFrameLocks noGrp="1"/>
          </p:cNvGraphicFramePr>
          <p:nvPr>
            <p:extLst>
              <p:ext uri="{D42A27DB-BD31-4B8C-83A1-F6EECF244321}">
                <p14:modId xmlns:p14="http://schemas.microsoft.com/office/powerpoint/2010/main" val="3906197366"/>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24</a:t>
                      </a:r>
                    </a:p>
                  </a:txBody>
                  <a:tcPr>
                    <a:solidFill>
                      <a:srgbClr val="92D050"/>
                    </a:solidFill>
                  </a:tcPr>
                </a:tc>
                <a:extLst>
                  <a:ext uri="{0D108BD9-81ED-4DB2-BD59-A6C34878D82A}">
                    <a16:rowId xmlns:a16="http://schemas.microsoft.com/office/drawing/2014/main" val="398807409"/>
                  </a:ext>
                </a:extLst>
              </a:tr>
            </a:tbl>
          </a:graphicData>
        </a:graphic>
      </p:graphicFrame>
      <p:pic>
        <p:nvPicPr>
          <p:cNvPr id="6" name="Picture 2" descr="Bangalore Institute of Technology - Wikipedia">
            <a:extLst>
              <a:ext uri="{FF2B5EF4-FFF2-40B4-BE49-F238E27FC236}">
                <a16:creationId xmlns:a16="http://schemas.microsoft.com/office/drawing/2014/main" id="{301BB37C-91E1-28DD-2F0C-8C74873C9A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41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RESULTS</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5">
            <a:extLst>
              <a:ext uri="{FF2B5EF4-FFF2-40B4-BE49-F238E27FC236}">
                <a16:creationId xmlns:a16="http://schemas.microsoft.com/office/drawing/2014/main" id="{E9BAE8CD-EB97-10D8-C560-AB9AF127D55A}"/>
              </a:ext>
            </a:extLst>
          </p:cNvPr>
          <p:cNvGraphicFramePr>
            <a:graphicFrameLocks noGrp="1"/>
          </p:cNvGraphicFramePr>
          <p:nvPr>
            <p:extLst>
              <p:ext uri="{D42A27DB-BD31-4B8C-83A1-F6EECF244321}">
                <p14:modId xmlns:p14="http://schemas.microsoft.com/office/powerpoint/2010/main" val="1122138801"/>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25</a:t>
                      </a:r>
                    </a:p>
                  </a:txBody>
                  <a:tcPr>
                    <a:solidFill>
                      <a:srgbClr val="92D050"/>
                    </a:solidFill>
                  </a:tcPr>
                </a:tc>
                <a:extLst>
                  <a:ext uri="{0D108BD9-81ED-4DB2-BD59-A6C34878D82A}">
                    <a16:rowId xmlns:a16="http://schemas.microsoft.com/office/drawing/2014/main" val="398807409"/>
                  </a:ext>
                </a:extLst>
              </a:tr>
            </a:tbl>
          </a:graphicData>
        </a:graphic>
      </p:graphicFrame>
      <p:pic>
        <p:nvPicPr>
          <p:cNvPr id="6" name="Picture 2" descr="Bangalore Institute of Technology - Wikipedia">
            <a:extLst>
              <a:ext uri="{FF2B5EF4-FFF2-40B4-BE49-F238E27FC236}">
                <a16:creationId xmlns:a16="http://schemas.microsoft.com/office/drawing/2014/main" id="{301BB37C-91E1-28DD-2F0C-8C74873C9A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pic>
        <p:nvPicPr>
          <p:cNvPr id="3" name="project">
            <a:hlinkClick r:id="" action="ppaction://media"/>
            <a:extLst>
              <a:ext uri="{FF2B5EF4-FFF2-40B4-BE49-F238E27FC236}">
                <a16:creationId xmlns:a16="http://schemas.microsoft.com/office/drawing/2014/main" id="{C14AA80D-373A-8748-27A8-E745177C1E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75710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84601461"/>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RESULTS</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09" y="698096"/>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Model on one-dimensional road</a:t>
            </a:r>
            <a:endParaRPr lang="en-IN" dirty="0">
              <a:solidFill>
                <a:srgbClr val="1D2129"/>
              </a:solidFill>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55C17F64-A72F-214A-8C5D-B94E94BB3C4A}"/>
              </a:ext>
            </a:extLst>
          </p:cNvPr>
          <p:cNvGraphicFramePr>
            <a:graphicFrameLocks noGrp="1"/>
          </p:cNvGraphicFramePr>
          <p:nvPr>
            <p:extLst>
              <p:ext uri="{D42A27DB-BD31-4B8C-83A1-F6EECF244321}">
                <p14:modId xmlns:p14="http://schemas.microsoft.com/office/powerpoint/2010/main" val="3479010566"/>
              </p:ext>
            </p:extLst>
          </p:nvPr>
        </p:nvGraphicFramePr>
        <p:xfrm>
          <a:off x="2414504" y="4569186"/>
          <a:ext cx="7362989" cy="1691575"/>
        </p:xfrm>
        <a:graphic>
          <a:graphicData uri="http://schemas.openxmlformats.org/drawingml/2006/table">
            <a:tbl>
              <a:tblPr firstRow="1" firstCol="1" bandRow="1">
                <a:tableStyleId>{5C22544A-7EE6-4342-B048-85BDC9FD1C3A}</a:tableStyleId>
              </a:tblPr>
              <a:tblGrid>
                <a:gridCol w="1123992">
                  <a:extLst>
                    <a:ext uri="{9D8B030D-6E8A-4147-A177-3AD203B41FA5}">
                      <a16:colId xmlns:a16="http://schemas.microsoft.com/office/drawing/2014/main" val="1715156047"/>
                    </a:ext>
                  </a:extLst>
                </a:gridCol>
                <a:gridCol w="1199161">
                  <a:extLst>
                    <a:ext uri="{9D8B030D-6E8A-4147-A177-3AD203B41FA5}">
                      <a16:colId xmlns:a16="http://schemas.microsoft.com/office/drawing/2014/main" val="3384468681"/>
                    </a:ext>
                  </a:extLst>
                </a:gridCol>
                <a:gridCol w="1199161">
                  <a:extLst>
                    <a:ext uri="{9D8B030D-6E8A-4147-A177-3AD203B41FA5}">
                      <a16:colId xmlns:a16="http://schemas.microsoft.com/office/drawing/2014/main" val="4118286717"/>
                    </a:ext>
                  </a:extLst>
                </a:gridCol>
                <a:gridCol w="2245331">
                  <a:extLst>
                    <a:ext uri="{9D8B030D-6E8A-4147-A177-3AD203B41FA5}">
                      <a16:colId xmlns:a16="http://schemas.microsoft.com/office/drawing/2014/main" val="1207715306"/>
                    </a:ext>
                  </a:extLst>
                </a:gridCol>
                <a:gridCol w="1595344">
                  <a:extLst>
                    <a:ext uri="{9D8B030D-6E8A-4147-A177-3AD203B41FA5}">
                      <a16:colId xmlns:a16="http://schemas.microsoft.com/office/drawing/2014/main" val="2368953597"/>
                    </a:ext>
                  </a:extLst>
                </a:gridCol>
              </a:tblGrid>
              <a:tr h="0">
                <a:tc>
                  <a:txBody>
                    <a:bodyPr/>
                    <a:lstStyle/>
                    <a:p>
                      <a:pPr algn="ctr">
                        <a:lnSpc>
                          <a:spcPct val="150000"/>
                        </a:lnSpc>
                        <a:spcAft>
                          <a:spcPts val="800"/>
                        </a:spcAft>
                      </a:pPr>
                      <a:r>
                        <a:rPr lang="en-IN" sz="12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Detection time</a:t>
                      </a:r>
                      <a:endParaRPr lang="en-IN" sz="1100">
                        <a:effectLst/>
                      </a:endParaRPr>
                    </a:p>
                    <a:p>
                      <a:pPr algn="ctr">
                        <a:lnSpc>
                          <a:spcPct val="150000"/>
                        </a:lnSpc>
                        <a:spcAft>
                          <a:spcPts val="800"/>
                        </a:spcAft>
                      </a:pPr>
                      <a:r>
                        <a:rPr lang="en-IN" sz="1200">
                          <a:effectLst/>
                        </a:rPr>
                        <a:t>(sec)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Execution time (sec)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Time for which emergency vehicle is at the traffic signal (sec)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Success rate</a:t>
                      </a:r>
                      <a:endParaRPr lang="en-IN" sz="1100" dirty="0">
                        <a:effectLst/>
                      </a:endParaRPr>
                    </a:p>
                    <a:p>
                      <a:pPr algn="ctr">
                        <a:lnSpc>
                          <a:spcPct val="150000"/>
                        </a:lnSpc>
                        <a:spcAft>
                          <a:spcPts val="800"/>
                        </a:spcAft>
                      </a:pPr>
                      <a:r>
                        <a:rPr lang="en-IN"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9429825"/>
                  </a:ext>
                </a:extLst>
              </a:tr>
              <a:tr h="277303">
                <a:tc>
                  <a:txBody>
                    <a:bodyPr/>
                    <a:lstStyle/>
                    <a:p>
                      <a:pPr algn="ctr">
                        <a:lnSpc>
                          <a:spcPct val="150000"/>
                        </a:lnSpc>
                        <a:spcAft>
                          <a:spcPts val="800"/>
                        </a:spcAft>
                      </a:pPr>
                      <a:r>
                        <a:rPr lang="en-IN" sz="1200">
                          <a:effectLst/>
                        </a:rPr>
                        <a:t>Average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29.32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57.42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28.11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88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0504218"/>
                  </a:ext>
                </a:extLst>
              </a:tr>
              <a:tr h="0">
                <a:tc>
                  <a:txBody>
                    <a:bodyPr/>
                    <a:lstStyle/>
                    <a:p>
                      <a:pPr algn="ctr">
                        <a:lnSpc>
                          <a:spcPct val="150000"/>
                        </a:lnSpc>
                        <a:spcAft>
                          <a:spcPts val="800"/>
                        </a:spcAft>
                      </a:pPr>
                      <a:r>
                        <a:rPr lang="en-IN" sz="1200">
                          <a:effectLst/>
                        </a:rPr>
                        <a:t>Standard deviation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7.75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14.73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10.53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6255019"/>
                  </a:ext>
                </a:extLst>
              </a:tr>
            </a:tbl>
          </a:graphicData>
        </a:graphic>
      </p:graphicFrame>
      <p:pic>
        <p:nvPicPr>
          <p:cNvPr id="6" name="Picture 5">
            <a:extLst>
              <a:ext uri="{FF2B5EF4-FFF2-40B4-BE49-F238E27FC236}">
                <a16:creationId xmlns:a16="http://schemas.microsoft.com/office/drawing/2014/main" id="{E96AF114-91D1-370E-5C94-4529DCB32C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9930" y="1252105"/>
            <a:ext cx="4892138" cy="2689947"/>
          </a:xfrm>
          <a:prstGeom prst="rect">
            <a:avLst/>
          </a:prstGeom>
          <a:noFill/>
          <a:ln>
            <a:noFill/>
          </a:ln>
        </p:spPr>
      </p:pic>
      <p:sp>
        <p:nvSpPr>
          <p:cNvPr id="7" name="TextBox 6">
            <a:extLst>
              <a:ext uri="{FF2B5EF4-FFF2-40B4-BE49-F238E27FC236}">
                <a16:creationId xmlns:a16="http://schemas.microsoft.com/office/drawing/2014/main" id="{74304163-33F3-50F2-4347-C6B8FE8EFDBC}"/>
              </a:ext>
            </a:extLst>
          </p:cNvPr>
          <p:cNvSpPr txBox="1"/>
          <p:nvPr/>
        </p:nvSpPr>
        <p:spPr>
          <a:xfrm>
            <a:off x="2988864" y="4069625"/>
            <a:ext cx="6214268" cy="369332"/>
          </a:xfrm>
          <a:prstGeom prst="rect">
            <a:avLst/>
          </a:prstGeom>
          <a:noFill/>
        </p:spPr>
        <p:txBody>
          <a:bodyPr wrap="square">
            <a:spAutoFit/>
          </a:bodyPr>
          <a:lstStyle/>
          <a:p>
            <a:r>
              <a:rPr lang="en-IN" b="1" dirty="0">
                <a:latin typeface="Bahnschrift Light" panose="020B0502040204020203" pitchFamily="34" charset="0"/>
              </a:rPr>
              <a:t>Figure 19 </a:t>
            </a:r>
            <a:r>
              <a:rPr lang="en-US" dirty="0">
                <a:latin typeface="Bahnschrift Light" panose="020B0502040204020203" pitchFamily="34" charset="0"/>
              </a:rPr>
              <a:t>Model used for the case of one-dimensional road</a:t>
            </a:r>
            <a:endParaRPr lang="en-IN" dirty="0">
              <a:latin typeface="Bahnschrift Light" panose="020B0502040204020203" pitchFamily="34" charset="0"/>
            </a:endParaRPr>
          </a:p>
        </p:txBody>
      </p:sp>
      <p:graphicFrame>
        <p:nvGraphicFramePr>
          <p:cNvPr id="8" name="Table 5">
            <a:extLst>
              <a:ext uri="{FF2B5EF4-FFF2-40B4-BE49-F238E27FC236}">
                <a16:creationId xmlns:a16="http://schemas.microsoft.com/office/drawing/2014/main" id="{C14F0347-0448-7759-BBDB-1E5140991A01}"/>
              </a:ext>
            </a:extLst>
          </p:cNvPr>
          <p:cNvGraphicFramePr>
            <a:graphicFrameLocks noGrp="1"/>
          </p:cNvGraphicFramePr>
          <p:nvPr>
            <p:extLst>
              <p:ext uri="{D42A27DB-BD31-4B8C-83A1-F6EECF244321}">
                <p14:modId xmlns:p14="http://schemas.microsoft.com/office/powerpoint/2010/main" val="3100441809"/>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26</a:t>
                      </a:r>
                    </a:p>
                  </a:txBody>
                  <a:tcPr>
                    <a:solidFill>
                      <a:srgbClr val="92D050"/>
                    </a:solidFill>
                  </a:tcPr>
                </a:tc>
                <a:extLst>
                  <a:ext uri="{0D108BD9-81ED-4DB2-BD59-A6C34878D82A}">
                    <a16:rowId xmlns:a16="http://schemas.microsoft.com/office/drawing/2014/main" val="398807409"/>
                  </a:ext>
                </a:extLst>
              </a:tr>
            </a:tbl>
          </a:graphicData>
        </a:graphic>
      </p:graphicFrame>
      <p:pic>
        <p:nvPicPr>
          <p:cNvPr id="9" name="Picture 2" descr="Bangalore Institute of Technology - Wikipedia">
            <a:extLst>
              <a:ext uri="{FF2B5EF4-FFF2-40B4-BE49-F238E27FC236}">
                <a16:creationId xmlns:a16="http://schemas.microsoft.com/office/drawing/2014/main" id="{1A0E7933-7B7E-AE99-EE9A-9B619404F5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065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68451143"/>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RESULTS</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08" y="691915"/>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Model on one-dimensional road with the direction of arrival</a:t>
            </a:r>
          </a:p>
        </p:txBody>
      </p:sp>
      <p:graphicFrame>
        <p:nvGraphicFramePr>
          <p:cNvPr id="4" name="Table 3">
            <a:extLst>
              <a:ext uri="{FF2B5EF4-FFF2-40B4-BE49-F238E27FC236}">
                <a16:creationId xmlns:a16="http://schemas.microsoft.com/office/drawing/2014/main" id="{983B04B9-6ACC-5B06-C700-36D290C100C6}"/>
              </a:ext>
            </a:extLst>
          </p:cNvPr>
          <p:cNvGraphicFramePr>
            <a:graphicFrameLocks noGrp="1"/>
          </p:cNvGraphicFramePr>
          <p:nvPr>
            <p:extLst>
              <p:ext uri="{D42A27DB-BD31-4B8C-83A1-F6EECF244321}">
                <p14:modId xmlns:p14="http://schemas.microsoft.com/office/powerpoint/2010/main" val="1165362878"/>
              </p:ext>
            </p:extLst>
          </p:nvPr>
        </p:nvGraphicFramePr>
        <p:xfrm>
          <a:off x="2260376" y="4690871"/>
          <a:ext cx="7407471" cy="1557528"/>
        </p:xfrm>
        <a:graphic>
          <a:graphicData uri="http://schemas.openxmlformats.org/drawingml/2006/table">
            <a:tbl>
              <a:tblPr firstRow="1" firstCol="1" bandRow="1">
                <a:tableStyleId>{5C22544A-7EE6-4342-B048-85BDC9FD1C3A}</a:tableStyleId>
              </a:tblPr>
              <a:tblGrid>
                <a:gridCol w="1130782">
                  <a:extLst>
                    <a:ext uri="{9D8B030D-6E8A-4147-A177-3AD203B41FA5}">
                      <a16:colId xmlns:a16="http://schemas.microsoft.com/office/drawing/2014/main" val="1109154373"/>
                    </a:ext>
                  </a:extLst>
                </a:gridCol>
                <a:gridCol w="1206406">
                  <a:extLst>
                    <a:ext uri="{9D8B030D-6E8A-4147-A177-3AD203B41FA5}">
                      <a16:colId xmlns:a16="http://schemas.microsoft.com/office/drawing/2014/main" val="1256743969"/>
                    </a:ext>
                  </a:extLst>
                </a:gridCol>
                <a:gridCol w="1206406">
                  <a:extLst>
                    <a:ext uri="{9D8B030D-6E8A-4147-A177-3AD203B41FA5}">
                      <a16:colId xmlns:a16="http://schemas.microsoft.com/office/drawing/2014/main" val="2547170118"/>
                    </a:ext>
                  </a:extLst>
                </a:gridCol>
                <a:gridCol w="2258895">
                  <a:extLst>
                    <a:ext uri="{9D8B030D-6E8A-4147-A177-3AD203B41FA5}">
                      <a16:colId xmlns:a16="http://schemas.microsoft.com/office/drawing/2014/main" val="474765734"/>
                    </a:ext>
                  </a:extLst>
                </a:gridCol>
                <a:gridCol w="1604982">
                  <a:extLst>
                    <a:ext uri="{9D8B030D-6E8A-4147-A177-3AD203B41FA5}">
                      <a16:colId xmlns:a16="http://schemas.microsoft.com/office/drawing/2014/main" val="1418355210"/>
                    </a:ext>
                  </a:extLst>
                </a:gridCol>
              </a:tblGrid>
              <a:tr h="0">
                <a:tc>
                  <a:txBody>
                    <a:bodyPr/>
                    <a:lstStyle/>
                    <a:p>
                      <a:pPr algn="ctr">
                        <a:lnSpc>
                          <a:spcPct val="150000"/>
                        </a:lnSpc>
                        <a:spcAft>
                          <a:spcPts val="800"/>
                        </a:spcAft>
                      </a:pPr>
                      <a:r>
                        <a:rPr lang="en-IN" sz="12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Detection time</a:t>
                      </a:r>
                      <a:endParaRPr lang="en-IN" sz="1100">
                        <a:effectLst/>
                      </a:endParaRPr>
                    </a:p>
                    <a:p>
                      <a:pPr algn="ctr">
                        <a:lnSpc>
                          <a:spcPct val="150000"/>
                        </a:lnSpc>
                        <a:spcAft>
                          <a:spcPts val="800"/>
                        </a:spcAft>
                      </a:pPr>
                      <a:r>
                        <a:rPr lang="en-IN" sz="1200">
                          <a:effectLst/>
                        </a:rPr>
                        <a:t>(sec)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Execution time (sec)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Time for which emergency vehicle is at the traffic signal (sec)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Success rate</a:t>
                      </a:r>
                      <a:endParaRPr lang="en-IN" sz="1100" dirty="0">
                        <a:effectLst/>
                      </a:endParaRPr>
                    </a:p>
                    <a:p>
                      <a:pPr algn="ctr">
                        <a:lnSpc>
                          <a:spcPct val="150000"/>
                        </a:lnSpc>
                        <a:spcAft>
                          <a:spcPts val="800"/>
                        </a:spcAft>
                      </a:pPr>
                      <a:r>
                        <a:rPr lang="en-IN"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5930825"/>
                  </a:ext>
                </a:extLst>
              </a:tr>
              <a:tr h="0">
                <a:tc>
                  <a:txBody>
                    <a:bodyPr/>
                    <a:lstStyle/>
                    <a:p>
                      <a:pPr algn="ctr">
                        <a:lnSpc>
                          <a:spcPct val="150000"/>
                        </a:lnSpc>
                        <a:spcAft>
                          <a:spcPts val="800"/>
                        </a:spcAft>
                      </a:pPr>
                      <a:r>
                        <a:rPr lang="en-IN" sz="1200">
                          <a:effectLst/>
                        </a:rPr>
                        <a:t>Average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36.94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66.38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30.06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84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8115546"/>
                  </a:ext>
                </a:extLst>
              </a:tr>
              <a:tr h="0">
                <a:tc>
                  <a:txBody>
                    <a:bodyPr/>
                    <a:lstStyle/>
                    <a:p>
                      <a:pPr algn="ctr">
                        <a:lnSpc>
                          <a:spcPct val="150000"/>
                        </a:lnSpc>
                        <a:spcAft>
                          <a:spcPts val="800"/>
                        </a:spcAft>
                      </a:pPr>
                      <a:r>
                        <a:rPr lang="en-IN" sz="1200">
                          <a:effectLst/>
                        </a:rPr>
                        <a:t>Standard deviation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8.84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13.43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11.61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6289508"/>
                  </a:ext>
                </a:extLst>
              </a:tr>
            </a:tbl>
          </a:graphicData>
        </a:graphic>
      </p:graphicFrame>
      <p:pic>
        <p:nvPicPr>
          <p:cNvPr id="6" name="Picture 5">
            <a:extLst>
              <a:ext uri="{FF2B5EF4-FFF2-40B4-BE49-F238E27FC236}">
                <a16:creationId xmlns:a16="http://schemas.microsoft.com/office/drawing/2014/main" id="{C3640C8C-7139-963A-959A-2008708739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517662" y="1218726"/>
            <a:ext cx="5156672" cy="2897129"/>
          </a:xfrm>
          <a:prstGeom prst="rect">
            <a:avLst/>
          </a:prstGeom>
          <a:noFill/>
          <a:ln>
            <a:noFill/>
          </a:ln>
        </p:spPr>
      </p:pic>
      <p:sp>
        <p:nvSpPr>
          <p:cNvPr id="7" name="TextBox 6">
            <a:extLst>
              <a:ext uri="{FF2B5EF4-FFF2-40B4-BE49-F238E27FC236}">
                <a16:creationId xmlns:a16="http://schemas.microsoft.com/office/drawing/2014/main" id="{E50BA530-EEEC-F759-ABE3-8E808FB89FCF}"/>
              </a:ext>
            </a:extLst>
          </p:cNvPr>
          <p:cNvSpPr txBox="1"/>
          <p:nvPr/>
        </p:nvSpPr>
        <p:spPr>
          <a:xfrm>
            <a:off x="1586404" y="4202159"/>
            <a:ext cx="9019187" cy="369332"/>
          </a:xfrm>
          <a:prstGeom prst="rect">
            <a:avLst/>
          </a:prstGeom>
          <a:noFill/>
        </p:spPr>
        <p:txBody>
          <a:bodyPr wrap="square">
            <a:spAutoFit/>
          </a:bodyPr>
          <a:lstStyle/>
          <a:p>
            <a:r>
              <a:rPr lang="en-IN" b="1" dirty="0">
                <a:latin typeface="Bahnschrift Light" panose="020B0502040204020203" pitchFamily="34" charset="0"/>
              </a:rPr>
              <a:t>Figure 20 </a:t>
            </a:r>
            <a:r>
              <a:rPr lang="en-US" dirty="0">
                <a:latin typeface="Bahnschrift Light" panose="020B0502040204020203" pitchFamily="34" charset="0"/>
              </a:rPr>
              <a:t>Model used for the case of the one-dimensional road with angle calculation</a:t>
            </a:r>
            <a:endParaRPr lang="en-IN" dirty="0">
              <a:latin typeface="Bahnschrift Light" panose="020B0502040204020203" pitchFamily="34" charset="0"/>
            </a:endParaRPr>
          </a:p>
        </p:txBody>
      </p:sp>
      <p:graphicFrame>
        <p:nvGraphicFramePr>
          <p:cNvPr id="8" name="Table 5">
            <a:extLst>
              <a:ext uri="{FF2B5EF4-FFF2-40B4-BE49-F238E27FC236}">
                <a16:creationId xmlns:a16="http://schemas.microsoft.com/office/drawing/2014/main" id="{AB3BF78E-F946-4519-BE99-5FCF01477995}"/>
              </a:ext>
            </a:extLst>
          </p:cNvPr>
          <p:cNvGraphicFramePr>
            <a:graphicFrameLocks noGrp="1"/>
          </p:cNvGraphicFramePr>
          <p:nvPr>
            <p:extLst>
              <p:ext uri="{D42A27DB-BD31-4B8C-83A1-F6EECF244321}">
                <p14:modId xmlns:p14="http://schemas.microsoft.com/office/powerpoint/2010/main" val="2279015904"/>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27</a:t>
                      </a:r>
                    </a:p>
                  </a:txBody>
                  <a:tcPr>
                    <a:solidFill>
                      <a:srgbClr val="92D050"/>
                    </a:solidFill>
                  </a:tcPr>
                </a:tc>
                <a:extLst>
                  <a:ext uri="{0D108BD9-81ED-4DB2-BD59-A6C34878D82A}">
                    <a16:rowId xmlns:a16="http://schemas.microsoft.com/office/drawing/2014/main" val="398807409"/>
                  </a:ext>
                </a:extLst>
              </a:tr>
            </a:tbl>
          </a:graphicData>
        </a:graphic>
      </p:graphicFrame>
      <p:pic>
        <p:nvPicPr>
          <p:cNvPr id="9" name="Picture 2" descr="Bangalore Institute of Technology - Wikipedia">
            <a:extLst>
              <a:ext uri="{FF2B5EF4-FFF2-40B4-BE49-F238E27FC236}">
                <a16:creationId xmlns:a16="http://schemas.microsoft.com/office/drawing/2014/main" id="{8F23C4CF-9636-A3E9-53F8-2D63A4C539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74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27823085"/>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RESULTS</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991806" y="693375"/>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Model on T-type traffic signal with the direction of arrival</a:t>
            </a:r>
          </a:p>
        </p:txBody>
      </p:sp>
      <p:graphicFrame>
        <p:nvGraphicFramePr>
          <p:cNvPr id="4" name="Table 3">
            <a:extLst>
              <a:ext uri="{FF2B5EF4-FFF2-40B4-BE49-F238E27FC236}">
                <a16:creationId xmlns:a16="http://schemas.microsoft.com/office/drawing/2014/main" id="{472CDE5D-5735-BBFB-B7B4-F95A5BC00D2B}"/>
              </a:ext>
            </a:extLst>
          </p:cNvPr>
          <p:cNvGraphicFramePr>
            <a:graphicFrameLocks noGrp="1"/>
          </p:cNvGraphicFramePr>
          <p:nvPr>
            <p:extLst>
              <p:ext uri="{D42A27DB-BD31-4B8C-83A1-F6EECF244321}">
                <p14:modId xmlns:p14="http://schemas.microsoft.com/office/powerpoint/2010/main" val="2967034126"/>
              </p:ext>
            </p:extLst>
          </p:nvPr>
        </p:nvGraphicFramePr>
        <p:xfrm>
          <a:off x="2670021" y="4592191"/>
          <a:ext cx="6851949" cy="1659128"/>
        </p:xfrm>
        <a:graphic>
          <a:graphicData uri="http://schemas.openxmlformats.org/drawingml/2006/table">
            <a:tbl>
              <a:tblPr firstRow="1" firstCol="1" bandRow="1">
                <a:tableStyleId>{5C22544A-7EE6-4342-B048-85BDC9FD1C3A}</a:tableStyleId>
              </a:tblPr>
              <a:tblGrid>
                <a:gridCol w="1045980">
                  <a:extLst>
                    <a:ext uri="{9D8B030D-6E8A-4147-A177-3AD203B41FA5}">
                      <a16:colId xmlns:a16="http://schemas.microsoft.com/office/drawing/2014/main" val="4210696964"/>
                    </a:ext>
                  </a:extLst>
                </a:gridCol>
                <a:gridCol w="1115931">
                  <a:extLst>
                    <a:ext uri="{9D8B030D-6E8A-4147-A177-3AD203B41FA5}">
                      <a16:colId xmlns:a16="http://schemas.microsoft.com/office/drawing/2014/main" val="3710769933"/>
                    </a:ext>
                  </a:extLst>
                </a:gridCol>
                <a:gridCol w="1115931">
                  <a:extLst>
                    <a:ext uri="{9D8B030D-6E8A-4147-A177-3AD203B41FA5}">
                      <a16:colId xmlns:a16="http://schemas.microsoft.com/office/drawing/2014/main" val="2199746561"/>
                    </a:ext>
                  </a:extLst>
                </a:gridCol>
                <a:gridCol w="2089491">
                  <a:extLst>
                    <a:ext uri="{9D8B030D-6E8A-4147-A177-3AD203B41FA5}">
                      <a16:colId xmlns:a16="http://schemas.microsoft.com/office/drawing/2014/main" val="2620260339"/>
                    </a:ext>
                  </a:extLst>
                </a:gridCol>
                <a:gridCol w="1484616">
                  <a:extLst>
                    <a:ext uri="{9D8B030D-6E8A-4147-A177-3AD203B41FA5}">
                      <a16:colId xmlns:a16="http://schemas.microsoft.com/office/drawing/2014/main" val="257112561"/>
                    </a:ext>
                  </a:extLst>
                </a:gridCol>
              </a:tblGrid>
              <a:tr h="0">
                <a:tc>
                  <a:txBody>
                    <a:bodyPr/>
                    <a:lstStyle/>
                    <a:p>
                      <a:pPr algn="ctr">
                        <a:lnSpc>
                          <a:spcPct val="150000"/>
                        </a:lnSpc>
                        <a:spcAft>
                          <a:spcPts val="800"/>
                        </a:spcAft>
                      </a:pPr>
                      <a:r>
                        <a:rPr lang="en-IN" sz="12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Detection time</a:t>
                      </a:r>
                      <a:endParaRPr lang="en-IN" sz="1100">
                        <a:effectLst/>
                      </a:endParaRPr>
                    </a:p>
                    <a:p>
                      <a:pPr algn="ctr">
                        <a:lnSpc>
                          <a:spcPct val="150000"/>
                        </a:lnSpc>
                        <a:spcAft>
                          <a:spcPts val="800"/>
                        </a:spcAft>
                      </a:pPr>
                      <a:r>
                        <a:rPr lang="en-IN" sz="1200">
                          <a:effectLst/>
                        </a:rPr>
                        <a:t>(sec)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Execution time (sec)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Time for which emergency vehicle is at the traffic signal (sec)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Success rate</a:t>
                      </a:r>
                      <a:endParaRPr lang="en-IN" sz="1100" dirty="0">
                        <a:effectLst/>
                      </a:endParaRPr>
                    </a:p>
                    <a:p>
                      <a:pPr algn="ctr">
                        <a:lnSpc>
                          <a:spcPct val="150000"/>
                        </a:lnSpc>
                        <a:spcAft>
                          <a:spcPts val="800"/>
                        </a:spcAft>
                      </a:pPr>
                      <a:r>
                        <a:rPr lang="en-IN"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513879"/>
                  </a:ext>
                </a:extLst>
              </a:tr>
              <a:tr h="0">
                <a:tc>
                  <a:txBody>
                    <a:bodyPr/>
                    <a:lstStyle/>
                    <a:p>
                      <a:pPr algn="ctr">
                        <a:lnSpc>
                          <a:spcPct val="150000"/>
                        </a:lnSpc>
                        <a:spcAft>
                          <a:spcPts val="800"/>
                        </a:spcAft>
                      </a:pPr>
                      <a:r>
                        <a:rPr lang="en-IN" sz="1200">
                          <a:effectLst/>
                        </a:rPr>
                        <a:t>Average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40.78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67.82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30.12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84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0151335"/>
                  </a:ext>
                </a:extLst>
              </a:tr>
              <a:tr h="0">
                <a:tc>
                  <a:txBody>
                    <a:bodyPr/>
                    <a:lstStyle/>
                    <a:p>
                      <a:pPr algn="ctr">
                        <a:lnSpc>
                          <a:spcPct val="150000"/>
                        </a:lnSpc>
                        <a:spcAft>
                          <a:spcPts val="800"/>
                        </a:spcAft>
                      </a:pPr>
                      <a:r>
                        <a:rPr lang="en-IN" sz="1200">
                          <a:effectLst/>
                        </a:rPr>
                        <a:t>Standard deviation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10.34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12.13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a:effectLst/>
                        </a:rPr>
                        <a:t>15.25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7988902"/>
                  </a:ext>
                </a:extLst>
              </a:tr>
            </a:tbl>
          </a:graphicData>
        </a:graphic>
      </p:graphicFrame>
      <p:pic>
        <p:nvPicPr>
          <p:cNvPr id="6" name="Picture 5">
            <a:extLst>
              <a:ext uri="{FF2B5EF4-FFF2-40B4-BE49-F238E27FC236}">
                <a16:creationId xmlns:a16="http://schemas.microsoft.com/office/drawing/2014/main" id="{E3960E3C-D7EB-9107-8661-52193E8D761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7660" y="1190745"/>
            <a:ext cx="5156672" cy="2864564"/>
          </a:xfrm>
          <a:prstGeom prst="rect">
            <a:avLst/>
          </a:prstGeom>
          <a:noFill/>
          <a:ln>
            <a:noFill/>
          </a:ln>
        </p:spPr>
      </p:pic>
      <p:sp>
        <p:nvSpPr>
          <p:cNvPr id="7" name="TextBox 6">
            <a:extLst>
              <a:ext uri="{FF2B5EF4-FFF2-40B4-BE49-F238E27FC236}">
                <a16:creationId xmlns:a16="http://schemas.microsoft.com/office/drawing/2014/main" id="{39C1BE40-632E-A6D0-E8E9-1342EE7A2A55}"/>
              </a:ext>
            </a:extLst>
          </p:cNvPr>
          <p:cNvSpPr txBox="1"/>
          <p:nvPr/>
        </p:nvSpPr>
        <p:spPr>
          <a:xfrm>
            <a:off x="1934667" y="4139084"/>
            <a:ext cx="8322656" cy="369332"/>
          </a:xfrm>
          <a:prstGeom prst="rect">
            <a:avLst/>
          </a:prstGeom>
          <a:noFill/>
        </p:spPr>
        <p:txBody>
          <a:bodyPr wrap="square">
            <a:spAutoFit/>
          </a:bodyPr>
          <a:lstStyle/>
          <a:p>
            <a:r>
              <a:rPr lang="en-IN" b="1" dirty="0">
                <a:latin typeface="Bahnschrift Light" panose="020B0502040204020203" pitchFamily="34" charset="0"/>
              </a:rPr>
              <a:t>Figure 21</a:t>
            </a:r>
            <a:r>
              <a:rPr lang="en-US" dirty="0">
                <a:latin typeface="Bahnschrift Light" panose="020B0502040204020203" pitchFamily="34" charset="0"/>
              </a:rPr>
              <a:t> Model used for the case of T-type traffic signal with angle calculation </a:t>
            </a:r>
            <a:endParaRPr lang="en-IN" dirty="0">
              <a:latin typeface="Bahnschrift Light" panose="020B0502040204020203" pitchFamily="34" charset="0"/>
            </a:endParaRPr>
          </a:p>
        </p:txBody>
      </p:sp>
      <p:graphicFrame>
        <p:nvGraphicFramePr>
          <p:cNvPr id="8" name="Table 5">
            <a:extLst>
              <a:ext uri="{FF2B5EF4-FFF2-40B4-BE49-F238E27FC236}">
                <a16:creationId xmlns:a16="http://schemas.microsoft.com/office/drawing/2014/main" id="{80EB6481-822E-24A2-CCCB-117F5293C55C}"/>
              </a:ext>
            </a:extLst>
          </p:cNvPr>
          <p:cNvGraphicFramePr>
            <a:graphicFrameLocks noGrp="1"/>
          </p:cNvGraphicFramePr>
          <p:nvPr>
            <p:extLst>
              <p:ext uri="{D42A27DB-BD31-4B8C-83A1-F6EECF244321}">
                <p14:modId xmlns:p14="http://schemas.microsoft.com/office/powerpoint/2010/main" val="3855178201"/>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28</a:t>
                      </a:r>
                    </a:p>
                  </a:txBody>
                  <a:tcPr>
                    <a:solidFill>
                      <a:srgbClr val="92D050"/>
                    </a:solidFill>
                  </a:tcPr>
                </a:tc>
                <a:extLst>
                  <a:ext uri="{0D108BD9-81ED-4DB2-BD59-A6C34878D82A}">
                    <a16:rowId xmlns:a16="http://schemas.microsoft.com/office/drawing/2014/main" val="398807409"/>
                  </a:ext>
                </a:extLst>
              </a:tr>
            </a:tbl>
          </a:graphicData>
        </a:graphic>
      </p:graphicFrame>
      <p:pic>
        <p:nvPicPr>
          <p:cNvPr id="9" name="Picture 2" descr="Bangalore Institute of Technology - Wikipedia">
            <a:extLst>
              <a:ext uri="{FF2B5EF4-FFF2-40B4-BE49-F238E27FC236}">
                <a16:creationId xmlns:a16="http://schemas.microsoft.com/office/drawing/2014/main" id="{FF43AF44-40D8-6245-5493-CF4D89F2CD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917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44669417"/>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CONCLUSION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FD5E3A7E-22EF-4A38-99E9-02A57D1BCB9D}"/>
              </a:ext>
            </a:extLst>
          </p:cNvPr>
          <p:cNvSpPr txBox="1">
            <a:spLocks/>
          </p:cNvSpPr>
          <p:nvPr/>
        </p:nvSpPr>
        <p:spPr>
          <a:xfrm>
            <a:off x="991810" y="727436"/>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sz="2000" dirty="0">
                <a:effectLst/>
                <a:latin typeface="Bahnschrift Light" panose="020B0502040204020203" pitchFamily="34" charset="0"/>
                <a:cs typeface="Times New Roman" panose="02020603050405020304" pitchFamily="18" charset="0"/>
              </a:rPr>
              <a:t>Developed a low-cost and efficient system to detect emergency vehicles and control the traffic signal.</a:t>
            </a:r>
            <a:endParaRPr lang="en-US" sz="2000" dirty="0">
              <a:latin typeface="Bahnschrift Light" panose="020B0502040204020203" pitchFamily="34" charset="0"/>
              <a:cs typeface="Times New Roman" panose="02020603050405020304" pitchFamily="18" charset="0"/>
            </a:endParaRPr>
          </a:p>
          <a:p>
            <a:pPr algn="just"/>
            <a:r>
              <a:rPr lang="en-US" sz="2000" dirty="0">
                <a:effectLst/>
                <a:latin typeface="Bahnschrift Light" panose="020B0502040204020203" pitchFamily="34" charset="0"/>
                <a:cs typeface="Times New Roman" panose="02020603050405020304" pitchFamily="18" charset="0"/>
              </a:rPr>
              <a:t>The model is computationally efficient </a:t>
            </a:r>
            <a:r>
              <a:rPr lang="en-US" sz="2000" dirty="0">
                <a:latin typeface="Bahnschrift Light" panose="020B0502040204020203" pitchFamily="34" charset="0"/>
                <a:cs typeface="Times New Roman" panose="02020603050405020304" pitchFamily="18" charset="0"/>
              </a:rPr>
              <a:t>with execution time of 67.82 seconds</a:t>
            </a:r>
            <a:r>
              <a:rPr lang="en-US" sz="2000" dirty="0">
                <a:effectLst/>
                <a:latin typeface="Bahnschrift Light" panose="020B0502040204020203" pitchFamily="34" charset="0"/>
                <a:cs typeface="Times New Roman" panose="02020603050405020304" pitchFamily="18" charset="0"/>
              </a:rPr>
              <a:t>.</a:t>
            </a:r>
            <a:endParaRPr lang="en-IN" sz="2000" dirty="0">
              <a:latin typeface="Bahnschrift Light" panose="020B0502040204020203" pitchFamily="34" charset="0"/>
              <a:cs typeface="Times New Roman" panose="02020603050405020304" pitchFamily="18" charset="0"/>
            </a:endParaRPr>
          </a:p>
          <a:p>
            <a:pPr algn="just"/>
            <a:r>
              <a:rPr lang="en-US" sz="2000" dirty="0">
                <a:effectLst/>
                <a:latin typeface="Bahnschrift Light" panose="020B0502040204020203" pitchFamily="34" charset="0"/>
                <a:cs typeface="Times New Roman" panose="02020603050405020304" pitchFamily="18" charset="0"/>
              </a:rPr>
              <a:t>The complete model costs RS. 6000.</a:t>
            </a:r>
          </a:p>
          <a:p>
            <a:pPr algn="just"/>
            <a:endParaRPr lang="en-US" sz="2000" dirty="0">
              <a:latin typeface="Bahnschrift Light" panose="020B0502040204020203" pitchFamily="34" charset="0"/>
              <a:cs typeface="Times New Roman" panose="02020603050405020304" pitchFamily="18" charset="0"/>
            </a:endParaRPr>
          </a:p>
          <a:p>
            <a:pPr marL="0" indent="0" algn="just">
              <a:buNone/>
            </a:pPr>
            <a:r>
              <a:rPr lang="en-US" sz="2000" b="1" dirty="0">
                <a:effectLst/>
                <a:latin typeface="Bahnschrift Light" panose="020B0502040204020203" pitchFamily="34" charset="0"/>
                <a:cs typeface="Times New Roman" panose="02020603050405020304" pitchFamily="18" charset="0"/>
              </a:rPr>
              <a:t>Future Scope</a:t>
            </a:r>
          </a:p>
          <a:p>
            <a:pPr algn="just"/>
            <a:r>
              <a:rPr lang="en-US" sz="2000" dirty="0">
                <a:effectLst/>
                <a:latin typeface="Bahnschrift Light" panose="020B0502040204020203" pitchFamily="34" charset="0"/>
                <a:cs typeface="Times New Roman" panose="02020603050405020304" pitchFamily="18" charset="0"/>
              </a:rPr>
              <a:t>Implement the use of long-range microphones to improve the range of detection of the model.</a:t>
            </a:r>
          </a:p>
          <a:p>
            <a:pPr algn="just"/>
            <a:r>
              <a:rPr lang="en-US" sz="2000" dirty="0">
                <a:latin typeface="Bahnschrift Light" panose="020B0502040204020203" pitchFamily="34" charset="0"/>
                <a:cs typeface="Times New Roman" panose="02020603050405020304" pitchFamily="18" charset="0"/>
              </a:rPr>
              <a:t>To integrate the model on multiple traffic signals.</a:t>
            </a:r>
          </a:p>
          <a:p>
            <a:pPr algn="just"/>
            <a:endParaRPr lang="en-US" sz="2000" dirty="0">
              <a:latin typeface="Bahnschrift Light" panose="020B0502040204020203" pitchFamily="34" charset="0"/>
              <a:cs typeface="Times New Roman" panose="02020603050405020304" pitchFamily="18" charset="0"/>
            </a:endParaRPr>
          </a:p>
          <a:p>
            <a:pPr marL="0" indent="0" algn="just">
              <a:buNone/>
            </a:pPr>
            <a:r>
              <a:rPr lang="en-US" sz="2000" b="1" dirty="0">
                <a:effectLst/>
                <a:latin typeface="Bahnschrift Light" panose="020B0502040204020203" pitchFamily="34" charset="0"/>
                <a:cs typeface="Times New Roman" panose="02020603050405020304" pitchFamily="18" charset="0"/>
              </a:rPr>
              <a:t>Advantages</a:t>
            </a:r>
            <a:endParaRPr lang="en-US" sz="2000" b="1" dirty="0">
              <a:latin typeface="Bahnschrift Light" panose="020B0502040204020203" pitchFamily="34" charset="0"/>
              <a:cs typeface="Times New Roman" panose="02020603050405020304" pitchFamily="18" charset="0"/>
            </a:endParaRPr>
          </a:p>
          <a:p>
            <a:pPr algn="just"/>
            <a:r>
              <a:rPr lang="en-US" sz="2000" dirty="0">
                <a:effectLst/>
                <a:latin typeface="Bahnschrift Light" panose="020B0502040204020203" pitchFamily="34" charset="0"/>
                <a:cs typeface="Times New Roman" panose="02020603050405020304" pitchFamily="18" charset="0"/>
              </a:rPr>
              <a:t>The model is easy to set</a:t>
            </a:r>
            <a:r>
              <a:rPr lang="en-US" sz="2000" dirty="0">
                <a:latin typeface="Bahnschrift Light" panose="020B0502040204020203" pitchFamily="34" charset="0"/>
                <a:cs typeface="Times New Roman" panose="02020603050405020304" pitchFamily="18" charset="0"/>
              </a:rPr>
              <a:t> up in real world traffic signals.</a:t>
            </a:r>
            <a:endParaRPr lang="en-US" sz="2000" dirty="0">
              <a:effectLst/>
              <a:latin typeface="Bahnschrift Light" panose="020B0502040204020203" pitchFamily="34" charset="0"/>
              <a:cs typeface="Times New Roman" panose="02020603050405020304" pitchFamily="18" charset="0"/>
            </a:endParaRPr>
          </a:p>
          <a:p>
            <a:pPr algn="just"/>
            <a:r>
              <a:rPr lang="en-US" sz="2000" dirty="0">
                <a:effectLst/>
                <a:latin typeface="Bahnschrift Light" panose="020B0502040204020203" pitchFamily="34" charset="0"/>
                <a:cs typeface="Times New Roman" panose="02020603050405020304" pitchFamily="18" charset="0"/>
              </a:rPr>
              <a:t>The model is computationally efficient.</a:t>
            </a:r>
          </a:p>
          <a:p>
            <a:pPr algn="just"/>
            <a:r>
              <a:rPr lang="en-US" sz="2000" dirty="0">
                <a:effectLst/>
                <a:latin typeface="Bahnschrift Light" panose="020B0502040204020203" pitchFamily="34" charset="0"/>
                <a:cs typeface="Times New Roman" panose="02020603050405020304" pitchFamily="18" charset="0"/>
              </a:rPr>
              <a:t>Requires low maintenance.</a:t>
            </a:r>
          </a:p>
          <a:p>
            <a:pPr marL="0" indent="0" algn="just">
              <a:buNone/>
            </a:pPr>
            <a:endParaRPr lang="en-US" sz="2000" dirty="0">
              <a:effectLst/>
              <a:latin typeface="Bahnschrift Light" panose="020B0502040204020203" pitchFamily="34"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75CC0386-5851-BBE7-DF06-2572C3E3102F}"/>
              </a:ext>
            </a:extLst>
          </p:cNvPr>
          <p:cNvGraphicFramePr>
            <a:graphicFrameLocks noGrp="1"/>
          </p:cNvGraphicFramePr>
          <p:nvPr>
            <p:extLst>
              <p:ext uri="{D42A27DB-BD31-4B8C-83A1-F6EECF244321}">
                <p14:modId xmlns:p14="http://schemas.microsoft.com/office/powerpoint/2010/main" val="3539306240"/>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29</a:t>
                      </a:r>
                    </a:p>
                  </a:txBody>
                  <a:tcPr>
                    <a:solidFill>
                      <a:srgbClr val="92D050"/>
                    </a:solidFill>
                  </a:tcPr>
                </a:tc>
                <a:extLst>
                  <a:ext uri="{0D108BD9-81ED-4DB2-BD59-A6C34878D82A}">
                    <a16:rowId xmlns:a16="http://schemas.microsoft.com/office/drawing/2014/main" val="398807409"/>
                  </a:ext>
                </a:extLst>
              </a:tr>
            </a:tbl>
          </a:graphicData>
        </a:graphic>
      </p:graphicFrame>
      <p:pic>
        <p:nvPicPr>
          <p:cNvPr id="5" name="Picture 2" descr="Bangalore Institute of Technology - Wikipedia">
            <a:extLst>
              <a:ext uri="{FF2B5EF4-FFF2-40B4-BE49-F238E27FC236}">
                <a16:creationId xmlns:a16="http://schemas.microsoft.com/office/drawing/2014/main" id="{A401FECB-9A50-5A87-08DC-0145ACDB28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8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44799823"/>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algn="ctr" fontAlgn="b"/>
                      <a:r>
                        <a:rPr lang="en-US" sz="3000" b="1" u="none" strike="noStrike"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CONTENTS</a:t>
                      </a:r>
                      <a:endParaRPr lang="en-US" sz="3000" b="1" i="0" u="none" strike="noStrike"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59A80D11-A078-4E6C-9A1E-1B47D179981F}"/>
              </a:ext>
            </a:extLst>
          </p:cNvPr>
          <p:cNvSpPr txBox="1">
            <a:spLocks/>
          </p:cNvSpPr>
          <p:nvPr/>
        </p:nvSpPr>
        <p:spPr>
          <a:xfrm>
            <a:off x="991810" y="1159313"/>
            <a:ext cx="10208380" cy="5165287"/>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dirty="0"/>
          </a:p>
        </p:txBody>
      </p:sp>
      <p:graphicFrame>
        <p:nvGraphicFramePr>
          <p:cNvPr id="5" name="Table 5">
            <a:extLst>
              <a:ext uri="{FF2B5EF4-FFF2-40B4-BE49-F238E27FC236}">
                <a16:creationId xmlns:a16="http://schemas.microsoft.com/office/drawing/2014/main" id="{B1C6F5D5-7D59-1987-D40E-60186319DA58}"/>
              </a:ext>
            </a:extLst>
          </p:cNvPr>
          <p:cNvGraphicFramePr>
            <a:graphicFrameLocks noGrp="1"/>
          </p:cNvGraphicFramePr>
          <p:nvPr>
            <p:extLst>
              <p:ext uri="{D42A27DB-BD31-4B8C-83A1-F6EECF244321}">
                <p14:modId xmlns:p14="http://schemas.microsoft.com/office/powerpoint/2010/main" val="3581860997"/>
              </p:ext>
            </p:extLst>
          </p:nvPr>
        </p:nvGraphicFramePr>
        <p:xfrm>
          <a:off x="1886154" y="1542919"/>
          <a:ext cx="8419691" cy="4155768"/>
        </p:xfrm>
        <a:graphic>
          <a:graphicData uri="http://schemas.openxmlformats.org/drawingml/2006/table">
            <a:tbl>
              <a:tblPr firstRow="1" bandRow="1">
                <a:tableStyleId>{5C22544A-7EE6-4342-B048-85BDC9FD1C3A}</a:tableStyleId>
              </a:tblPr>
              <a:tblGrid>
                <a:gridCol w="1440062">
                  <a:extLst>
                    <a:ext uri="{9D8B030D-6E8A-4147-A177-3AD203B41FA5}">
                      <a16:colId xmlns:a16="http://schemas.microsoft.com/office/drawing/2014/main" val="1661143594"/>
                    </a:ext>
                  </a:extLst>
                </a:gridCol>
                <a:gridCol w="5150562">
                  <a:extLst>
                    <a:ext uri="{9D8B030D-6E8A-4147-A177-3AD203B41FA5}">
                      <a16:colId xmlns:a16="http://schemas.microsoft.com/office/drawing/2014/main" val="3294999493"/>
                    </a:ext>
                  </a:extLst>
                </a:gridCol>
                <a:gridCol w="1829067">
                  <a:extLst>
                    <a:ext uri="{9D8B030D-6E8A-4147-A177-3AD203B41FA5}">
                      <a16:colId xmlns:a16="http://schemas.microsoft.com/office/drawing/2014/main" val="4287061983"/>
                    </a:ext>
                  </a:extLst>
                </a:gridCol>
              </a:tblGrid>
              <a:tr h="461752">
                <a:tc>
                  <a:txBody>
                    <a:bodyPr/>
                    <a:lstStyle/>
                    <a:p>
                      <a:pPr algn="ctr"/>
                      <a:r>
                        <a:rPr lang="en-IN" sz="2000" dirty="0"/>
                        <a:t>Sl.no</a:t>
                      </a:r>
                    </a:p>
                  </a:txBody>
                  <a:tcPr/>
                </a:tc>
                <a:tc>
                  <a:txBody>
                    <a:bodyPr/>
                    <a:lstStyle/>
                    <a:p>
                      <a:pPr algn="ctr"/>
                      <a:r>
                        <a:rPr lang="en-IN" sz="2000" dirty="0"/>
                        <a:t>Topic</a:t>
                      </a:r>
                    </a:p>
                  </a:txBody>
                  <a:tcPr/>
                </a:tc>
                <a:tc>
                  <a:txBody>
                    <a:bodyPr/>
                    <a:lstStyle/>
                    <a:p>
                      <a:pPr algn="ctr"/>
                      <a:r>
                        <a:rPr lang="en-IN" sz="2000" dirty="0"/>
                        <a:t>Slide no.</a:t>
                      </a:r>
                    </a:p>
                  </a:txBody>
                  <a:tcPr/>
                </a:tc>
                <a:extLst>
                  <a:ext uri="{0D108BD9-81ED-4DB2-BD59-A6C34878D82A}">
                    <a16:rowId xmlns:a16="http://schemas.microsoft.com/office/drawing/2014/main" val="3311600201"/>
                  </a:ext>
                </a:extLst>
              </a:tr>
              <a:tr h="461752">
                <a:tc>
                  <a:txBody>
                    <a:bodyPr/>
                    <a:lstStyle/>
                    <a:p>
                      <a:pPr algn="ctr"/>
                      <a:r>
                        <a:rPr lang="en-IN" sz="2000" dirty="0"/>
                        <a:t>1.</a:t>
                      </a:r>
                    </a:p>
                  </a:txBody>
                  <a:tcPr/>
                </a:tc>
                <a:tc>
                  <a:txBody>
                    <a:bodyPr/>
                    <a:lstStyle/>
                    <a:p>
                      <a:pPr algn="ctr"/>
                      <a:r>
                        <a:rPr lang="en-IN" sz="2000" dirty="0"/>
                        <a:t>Introduction</a:t>
                      </a:r>
                    </a:p>
                  </a:txBody>
                  <a:tcPr/>
                </a:tc>
                <a:tc>
                  <a:txBody>
                    <a:bodyPr/>
                    <a:lstStyle/>
                    <a:p>
                      <a:pPr algn="ctr"/>
                      <a:r>
                        <a:rPr lang="en-IN" sz="2000" dirty="0"/>
                        <a:t>4</a:t>
                      </a:r>
                    </a:p>
                  </a:txBody>
                  <a:tcPr/>
                </a:tc>
                <a:extLst>
                  <a:ext uri="{0D108BD9-81ED-4DB2-BD59-A6C34878D82A}">
                    <a16:rowId xmlns:a16="http://schemas.microsoft.com/office/drawing/2014/main" val="652289235"/>
                  </a:ext>
                </a:extLst>
              </a:tr>
              <a:tr h="461752">
                <a:tc>
                  <a:txBody>
                    <a:bodyPr/>
                    <a:lstStyle/>
                    <a:p>
                      <a:pPr algn="ctr"/>
                      <a:r>
                        <a:rPr lang="en-IN" sz="2000" dirty="0"/>
                        <a:t>2.</a:t>
                      </a:r>
                    </a:p>
                  </a:txBody>
                  <a:tcPr/>
                </a:tc>
                <a:tc>
                  <a:txBody>
                    <a:bodyPr/>
                    <a:lstStyle/>
                    <a:p>
                      <a:pPr algn="ctr"/>
                      <a:r>
                        <a:rPr lang="en-IN" sz="2000" dirty="0"/>
                        <a:t>Aim and Objectives</a:t>
                      </a:r>
                    </a:p>
                  </a:txBody>
                  <a:tcPr/>
                </a:tc>
                <a:tc>
                  <a:txBody>
                    <a:bodyPr/>
                    <a:lstStyle/>
                    <a:p>
                      <a:pPr algn="ctr"/>
                      <a:r>
                        <a:rPr lang="en-IN" sz="2000" dirty="0"/>
                        <a:t>5</a:t>
                      </a:r>
                    </a:p>
                  </a:txBody>
                  <a:tcPr/>
                </a:tc>
                <a:extLst>
                  <a:ext uri="{0D108BD9-81ED-4DB2-BD59-A6C34878D82A}">
                    <a16:rowId xmlns:a16="http://schemas.microsoft.com/office/drawing/2014/main" val="1681257994"/>
                  </a:ext>
                </a:extLst>
              </a:tr>
              <a:tr h="461752">
                <a:tc>
                  <a:txBody>
                    <a:bodyPr/>
                    <a:lstStyle/>
                    <a:p>
                      <a:pPr algn="ctr"/>
                      <a:r>
                        <a:rPr lang="en-IN" sz="2000" dirty="0"/>
                        <a:t>2.</a:t>
                      </a:r>
                    </a:p>
                  </a:txBody>
                  <a:tcPr/>
                </a:tc>
                <a:tc>
                  <a:txBody>
                    <a:bodyPr/>
                    <a:lstStyle/>
                    <a:p>
                      <a:pPr algn="ctr"/>
                      <a:r>
                        <a:rPr lang="en-IN" sz="2000" dirty="0"/>
                        <a:t>Literature Survey</a:t>
                      </a:r>
                    </a:p>
                  </a:txBody>
                  <a:tcPr/>
                </a:tc>
                <a:tc>
                  <a:txBody>
                    <a:bodyPr/>
                    <a:lstStyle/>
                    <a:p>
                      <a:pPr algn="ctr"/>
                      <a:r>
                        <a:rPr lang="en-IN" sz="2000" dirty="0"/>
                        <a:t>6</a:t>
                      </a:r>
                    </a:p>
                  </a:txBody>
                  <a:tcPr/>
                </a:tc>
                <a:extLst>
                  <a:ext uri="{0D108BD9-81ED-4DB2-BD59-A6C34878D82A}">
                    <a16:rowId xmlns:a16="http://schemas.microsoft.com/office/drawing/2014/main" val="1402904182"/>
                  </a:ext>
                </a:extLst>
              </a:tr>
              <a:tr h="461752">
                <a:tc>
                  <a:txBody>
                    <a:bodyPr/>
                    <a:lstStyle/>
                    <a:p>
                      <a:pPr algn="ctr"/>
                      <a:r>
                        <a:rPr lang="en-IN" sz="2000" dirty="0"/>
                        <a:t>3.</a:t>
                      </a:r>
                    </a:p>
                  </a:txBody>
                  <a:tcPr/>
                </a:tc>
                <a:tc>
                  <a:txBody>
                    <a:bodyPr/>
                    <a:lstStyle/>
                    <a:p>
                      <a:pPr algn="ctr"/>
                      <a:r>
                        <a:rPr lang="en-IN" sz="2000" dirty="0"/>
                        <a:t>Methodology</a:t>
                      </a:r>
                    </a:p>
                  </a:txBody>
                  <a:tcPr/>
                </a:tc>
                <a:tc>
                  <a:txBody>
                    <a:bodyPr/>
                    <a:lstStyle/>
                    <a:p>
                      <a:pPr algn="ctr"/>
                      <a:r>
                        <a:rPr lang="en-IN" sz="2000" dirty="0"/>
                        <a:t>7</a:t>
                      </a:r>
                    </a:p>
                  </a:txBody>
                  <a:tcPr/>
                </a:tc>
                <a:extLst>
                  <a:ext uri="{0D108BD9-81ED-4DB2-BD59-A6C34878D82A}">
                    <a16:rowId xmlns:a16="http://schemas.microsoft.com/office/drawing/2014/main" val="787382224"/>
                  </a:ext>
                </a:extLst>
              </a:tr>
              <a:tr h="461752">
                <a:tc>
                  <a:txBody>
                    <a:bodyPr/>
                    <a:lstStyle/>
                    <a:p>
                      <a:pPr algn="ctr"/>
                      <a:r>
                        <a:rPr lang="en-IN" sz="2000" dirty="0"/>
                        <a:t>4.</a:t>
                      </a:r>
                    </a:p>
                  </a:txBody>
                  <a:tcPr/>
                </a:tc>
                <a:tc>
                  <a:txBody>
                    <a:bodyPr/>
                    <a:lstStyle/>
                    <a:p>
                      <a:pPr algn="ctr"/>
                      <a:r>
                        <a:rPr lang="en-IN" sz="2000" dirty="0"/>
                        <a:t>Implementation and Design</a:t>
                      </a:r>
                    </a:p>
                  </a:txBody>
                  <a:tcPr/>
                </a:tc>
                <a:tc>
                  <a:txBody>
                    <a:bodyPr/>
                    <a:lstStyle/>
                    <a:p>
                      <a:pPr algn="ctr"/>
                      <a:r>
                        <a:rPr lang="en-IN" sz="2000" dirty="0"/>
                        <a:t>8</a:t>
                      </a:r>
                    </a:p>
                  </a:txBody>
                  <a:tcPr/>
                </a:tc>
                <a:extLst>
                  <a:ext uri="{0D108BD9-81ED-4DB2-BD59-A6C34878D82A}">
                    <a16:rowId xmlns:a16="http://schemas.microsoft.com/office/drawing/2014/main" val="2730136338"/>
                  </a:ext>
                </a:extLst>
              </a:tr>
              <a:tr h="461752">
                <a:tc>
                  <a:txBody>
                    <a:bodyPr/>
                    <a:lstStyle/>
                    <a:p>
                      <a:pPr algn="ctr"/>
                      <a:r>
                        <a:rPr lang="en-IN" sz="2000" dirty="0"/>
                        <a:t>5.</a:t>
                      </a:r>
                    </a:p>
                  </a:txBody>
                  <a:tcPr/>
                </a:tc>
                <a:tc>
                  <a:txBody>
                    <a:bodyPr/>
                    <a:lstStyle/>
                    <a:p>
                      <a:pPr algn="ctr"/>
                      <a:r>
                        <a:rPr lang="en-IN" sz="2000" dirty="0"/>
                        <a:t>Results</a:t>
                      </a:r>
                    </a:p>
                  </a:txBody>
                  <a:tcPr/>
                </a:tc>
                <a:tc>
                  <a:txBody>
                    <a:bodyPr/>
                    <a:lstStyle/>
                    <a:p>
                      <a:pPr algn="ctr"/>
                      <a:r>
                        <a:rPr lang="en-IN" sz="2000" dirty="0"/>
                        <a:t>24</a:t>
                      </a:r>
                    </a:p>
                  </a:txBody>
                  <a:tcPr/>
                </a:tc>
                <a:extLst>
                  <a:ext uri="{0D108BD9-81ED-4DB2-BD59-A6C34878D82A}">
                    <a16:rowId xmlns:a16="http://schemas.microsoft.com/office/drawing/2014/main" val="1793652973"/>
                  </a:ext>
                </a:extLst>
              </a:tr>
              <a:tr h="461752">
                <a:tc>
                  <a:txBody>
                    <a:bodyPr/>
                    <a:lstStyle/>
                    <a:p>
                      <a:pPr algn="ctr"/>
                      <a:r>
                        <a:rPr lang="en-IN" sz="2000" dirty="0"/>
                        <a:t>6.</a:t>
                      </a:r>
                    </a:p>
                  </a:txBody>
                  <a:tcPr/>
                </a:tc>
                <a:tc>
                  <a:txBody>
                    <a:bodyPr/>
                    <a:lstStyle/>
                    <a:p>
                      <a:pPr algn="ctr"/>
                      <a:r>
                        <a:rPr lang="en-IN" sz="2000" dirty="0"/>
                        <a:t>Conclusion</a:t>
                      </a:r>
                    </a:p>
                  </a:txBody>
                  <a:tcPr/>
                </a:tc>
                <a:tc>
                  <a:txBody>
                    <a:bodyPr/>
                    <a:lstStyle/>
                    <a:p>
                      <a:pPr algn="ctr"/>
                      <a:r>
                        <a:rPr lang="en-IN" sz="2000" dirty="0"/>
                        <a:t>29</a:t>
                      </a:r>
                    </a:p>
                  </a:txBody>
                  <a:tcPr/>
                </a:tc>
                <a:extLst>
                  <a:ext uri="{0D108BD9-81ED-4DB2-BD59-A6C34878D82A}">
                    <a16:rowId xmlns:a16="http://schemas.microsoft.com/office/drawing/2014/main" val="1399371860"/>
                  </a:ext>
                </a:extLst>
              </a:tr>
              <a:tr h="461752">
                <a:tc>
                  <a:txBody>
                    <a:bodyPr/>
                    <a:lstStyle/>
                    <a:p>
                      <a:pPr algn="ctr"/>
                      <a:r>
                        <a:rPr lang="en-IN" sz="2000" dirty="0"/>
                        <a:t>7.</a:t>
                      </a:r>
                    </a:p>
                  </a:txBody>
                  <a:tcPr/>
                </a:tc>
                <a:tc>
                  <a:txBody>
                    <a:bodyPr/>
                    <a:lstStyle/>
                    <a:p>
                      <a:pPr algn="ctr"/>
                      <a:r>
                        <a:rPr lang="en-IN" sz="2000" dirty="0"/>
                        <a:t>References</a:t>
                      </a:r>
                    </a:p>
                  </a:txBody>
                  <a:tcPr/>
                </a:tc>
                <a:tc>
                  <a:txBody>
                    <a:bodyPr/>
                    <a:lstStyle/>
                    <a:p>
                      <a:pPr algn="ctr"/>
                      <a:r>
                        <a:rPr lang="en-IN" sz="2000" dirty="0"/>
                        <a:t>30</a:t>
                      </a:r>
                    </a:p>
                  </a:txBody>
                  <a:tcPr/>
                </a:tc>
                <a:extLst>
                  <a:ext uri="{0D108BD9-81ED-4DB2-BD59-A6C34878D82A}">
                    <a16:rowId xmlns:a16="http://schemas.microsoft.com/office/drawing/2014/main" val="2916212626"/>
                  </a:ext>
                </a:extLst>
              </a:tr>
            </a:tbl>
          </a:graphicData>
        </a:graphic>
      </p:graphicFrame>
      <p:graphicFrame>
        <p:nvGraphicFramePr>
          <p:cNvPr id="6" name="Table 5">
            <a:extLst>
              <a:ext uri="{FF2B5EF4-FFF2-40B4-BE49-F238E27FC236}">
                <a16:creationId xmlns:a16="http://schemas.microsoft.com/office/drawing/2014/main" id="{3964FA4A-484D-A863-CC6F-3FB493AF03C4}"/>
              </a:ext>
            </a:extLst>
          </p:cNvPr>
          <p:cNvGraphicFramePr>
            <a:graphicFrameLocks noGrp="1"/>
          </p:cNvGraphicFramePr>
          <p:nvPr>
            <p:extLst>
              <p:ext uri="{D42A27DB-BD31-4B8C-83A1-F6EECF244321}">
                <p14:modId xmlns:p14="http://schemas.microsoft.com/office/powerpoint/2010/main" val="2930898860"/>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3</a:t>
                      </a:r>
                    </a:p>
                  </a:txBody>
                  <a:tcPr>
                    <a:solidFill>
                      <a:srgbClr val="92D050"/>
                    </a:solidFill>
                  </a:tcPr>
                </a:tc>
                <a:extLst>
                  <a:ext uri="{0D108BD9-81ED-4DB2-BD59-A6C34878D82A}">
                    <a16:rowId xmlns:a16="http://schemas.microsoft.com/office/drawing/2014/main" val="398807409"/>
                  </a:ext>
                </a:extLst>
              </a:tr>
            </a:tbl>
          </a:graphicData>
        </a:graphic>
      </p:graphicFrame>
      <p:pic>
        <p:nvPicPr>
          <p:cNvPr id="7" name="Picture 2" descr="Bangalore Institute of Technology - Wikipedia">
            <a:extLst>
              <a:ext uri="{FF2B5EF4-FFF2-40B4-BE49-F238E27FC236}">
                <a16:creationId xmlns:a16="http://schemas.microsoft.com/office/drawing/2014/main" id="{8D7E91BA-6096-6A12-DEF0-C0A0E3A869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0"/>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84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0362056"/>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REFERENCES</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FD5E3A7E-22EF-4A38-99E9-02A57D1BCB9D}"/>
              </a:ext>
            </a:extLst>
          </p:cNvPr>
          <p:cNvSpPr txBox="1">
            <a:spLocks/>
          </p:cNvSpPr>
          <p:nvPr/>
        </p:nvSpPr>
        <p:spPr>
          <a:xfrm>
            <a:off x="991810" y="824154"/>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dirty="0">
                <a:latin typeface="Times New Roman" panose="02020603050405020304" pitchFamily="18" charset="0"/>
                <a:cs typeface="Times New Roman" panose="02020603050405020304" pitchFamily="18" charset="0"/>
              </a:rPr>
              <a:t>[1]	K Agrawal, M K Nigam, S Bhattacharya, and Sumathi G, “Ambulance detection using image processing and neural networks,” in Journal of Physics: Conference Series, 2115 012036, 2021.</a:t>
            </a:r>
            <a:endParaRPr lang="en-US" sz="500"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[2]	Ashwin Mohan, </a:t>
            </a:r>
            <a:r>
              <a:rPr lang="en-US" dirty="0" err="1">
                <a:latin typeface="Times New Roman" panose="02020603050405020304" pitchFamily="18" charset="0"/>
                <a:cs typeface="Times New Roman" panose="02020603050405020304" pitchFamily="18" charset="0"/>
              </a:rPr>
              <a:t>Anjitha</a:t>
            </a:r>
            <a:r>
              <a:rPr lang="en-US" dirty="0">
                <a:latin typeface="Times New Roman" panose="02020603050405020304" pitchFamily="18" charset="0"/>
                <a:cs typeface="Times New Roman" panose="02020603050405020304" pitchFamily="18" charset="0"/>
              </a:rPr>
              <a:t> R Nair, Anjali </a:t>
            </a:r>
            <a:r>
              <a:rPr lang="en-US" dirty="0" err="1">
                <a:latin typeface="Times New Roman" panose="02020603050405020304" pitchFamily="18" charset="0"/>
                <a:cs typeface="Times New Roman" panose="02020603050405020304" pitchFamily="18" charset="0"/>
              </a:rPr>
              <a:t>Anilkumar</a:t>
            </a:r>
            <a:r>
              <a:rPr lang="en-US" dirty="0">
                <a:latin typeface="Times New Roman" panose="02020603050405020304" pitchFamily="18" charset="0"/>
                <a:cs typeface="Times New Roman" panose="02020603050405020304" pitchFamily="18" charset="0"/>
              </a:rPr>
              <a:t>, Amal Suresh, and Anish A Aziz, “A Study on Smart Regulation of Emergency Vehicles,” in IJRASET, vol. 8, pp. 1010-1014, 2020.</a:t>
            </a:r>
            <a:endParaRPr lang="en-US" sz="500"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[3]	V. Tran and W. Tsai, "Acoustic-Based Emergency Vehicle Detection Using Convolutional Neural Networks," in IEEE Access, vol. 8, pp. 75702-75713, 2020.</a:t>
            </a:r>
            <a:endParaRPr lang="en-US" sz="500"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Roopashree</a:t>
            </a:r>
            <a:r>
              <a:rPr lang="en-US" dirty="0">
                <a:latin typeface="Times New Roman" panose="02020603050405020304" pitchFamily="18" charset="0"/>
                <a:cs typeface="Times New Roman" panose="02020603050405020304" pitchFamily="18" charset="0"/>
              </a:rPr>
              <a:t> V, Malavika D N, </a:t>
            </a:r>
            <a:r>
              <a:rPr lang="en-US" dirty="0" err="1">
                <a:latin typeface="Times New Roman" panose="02020603050405020304" pitchFamily="18" charset="0"/>
                <a:cs typeface="Times New Roman" panose="02020603050405020304" pitchFamily="18" charset="0"/>
              </a:rPr>
              <a:t>Nikitha</a:t>
            </a:r>
            <a:r>
              <a:rPr lang="en-US" dirty="0">
                <a:latin typeface="Times New Roman" panose="02020603050405020304" pitchFamily="18" charset="0"/>
                <a:cs typeface="Times New Roman" panose="02020603050405020304" pitchFamily="18" charset="0"/>
              </a:rPr>
              <a:t> Bai E, Suman A, Dr. Shashikala, “Traffic Congestion Detection and Alerting Ambulance using IoT,” in IJERT, vol. 09, 2020.</a:t>
            </a:r>
            <a:endParaRPr lang="en-US" sz="5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[5]	Dr. </a:t>
            </a:r>
            <a:r>
              <a:rPr lang="en-US" sz="1800" dirty="0" err="1">
                <a:latin typeface="Times New Roman" panose="02020603050405020304" pitchFamily="18" charset="0"/>
                <a:cs typeface="Times New Roman" panose="02020603050405020304" pitchFamily="18" charset="0"/>
              </a:rPr>
              <a:t>Rajashree</a:t>
            </a:r>
            <a:r>
              <a:rPr lang="en-US" sz="1800" dirty="0">
                <a:latin typeface="Times New Roman" panose="02020603050405020304" pitchFamily="18" charset="0"/>
                <a:cs typeface="Times New Roman" panose="02020603050405020304" pitchFamily="18" charset="0"/>
              </a:rPr>
              <a:t> V. </a:t>
            </a:r>
            <a:r>
              <a:rPr lang="en-US" sz="1800" dirty="0" err="1">
                <a:latin typeface="Times New Roman" panose="02020603050405020304" pitchFamily="18" charset="0"/>
                <a:cs typeface="Times New Roman" panose="02020603050405020304" pitchFamily="18" charset="0"/>
              </a:rPr>
              <a:t>Biradar</a:t>
            </a:r>
            <a:r>
              <a:rPr lang="en-US" sz="1800" dirty="0">
                <a:latin typeface="Times New Roman" panose="02020603050405020304" pitchFamily="18" charset="0"/>
                <a:cs typeface="Times New Roman" panose="02020603050405020304" pitchFamily="18" charset="0"/>
              </a:rPr>
              <a:t> and Prashant, “Ambulance Rescue System with Traffic Control using IoT,” in IJESC, vol 9, pp. 21069-21072, 2019.</a:t>
            </a:r>
            <a:endParaRPr lang="en-US" sz="5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[6]	Karthik B V, Manoj M, Rohit R </a:t>
            </a:r>
            <a:r>
              <a:rPr lang="en-US" dirty="0" err="1">
                <a:latin typeface="Times New Roman" panose="02020603050405020304" pitchFamily="18" charset="0"/>
                <a:cs typeface="Times New Roman" panose="02020603050405020304" pitchFamily="18" charset="0"/>
              </a:rPr>
              <a:t>Kowshik</a:t>
            </a:r>
            <a:r>
              <a:rPr lang="en-US" dirty="0">
                <a:latin typeface="Times New Roman" panose="02020603050405020304" pitchFamily="18" charset="0"/>
                <a:cs typeface="Times New Roman" panose="02020603050405020304" pitchFamily="18" charset="0"/>
              </a:rPr>
              <a:t>, Akash </a:t>
            </a:r>
            <a:r>
              <a:rPr lang="en-US" dirty="0" err="1">
                <a:latin typeface="Times New Roman" panose="02020603050405020304" pitchFamily="18" charset="0"/>
                <a:cs typeface="Times New Roman" panose="02020603050405020304" pitchFamily="18" charset="0"/>
              </a:rPr>
              <a:t>Aithal</a:t>
            </a:r>
            <a:r>
              <a:rPr lang="en-US" dirty="0">
                <a:latin typeface="Times New Roman" panose="02020603050405020304" pitchFamily="18" charset="0"/>
                <a:cs typeface="Times New Roman" panose="02020603050405020304" pitchFamily="18" charset="0"/>
              </a:rPr>
              <a:t>, and Dr. S. </a:t>
            </a:r>
            <a:r>
              <a:rPr lang="en-US" dirty="0" err="1">
                <a:latin typeface="Times New Roman" panose="02020603050405020304" pitchFamily="18" charset="0"/>
                <a:cs typeface="Times New Roman" panose="02020603050405020304" pitchFamily="18" charset="0"/>
              </a:rPr>
              <a:t>Kuzhalvai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Mozhi</a:t>
            </a:r>
            <a:r>
              <a:rPr lang="en-US" dirty="0">
                <a:latin typeface="Times New Roman" panose="02020603050405020304" pitchFamily="18" charset="0"/>
                <a:cs typeface="Times New Roman" panose="02020603050405020304" pitchFamily="18" charset="0"/>
              </a:rPr>
              <a:t>, “Ambulance Detection and Traffic Control System,” in IRJET, vol. 6, pp. 1128-1134, 2019.</a:t>
            </a:r>
            <a:endParaRPr lang="en-US" sz="5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[7]	Y. Huang, Y. Weng and M. Zhou, "Design of Traffic Safety Control Systems for Emergency Vehicle Preemption Using Timed Petri Nets," in IEEE Transactions on Intelligent Transportation Systems, vol. 16, pp. 2113-2120, 2015.</a:t>
            </a:r>
          </a:p>
          <a:p>
            <a:pPr marL="0" indent="0" algn="just">
              <a:buNone/>
            </a:pPr>
            <a:endParaRPr lang="en-US" sz="1800"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C0B629BE-28FD-7ACC-E44F-30EE1BD5D581}"/>
              </a:ext>
            </a:extLst>
          </p:cNvPr>
          <p:cNvGraphicFramePr>
            <a:graphicFrameLocks noGrp="1"/>
          </p:cNvGraphicFramePr>
          <p:nvPr>
            <p:extLst>
              <p:ext uri="{D42A27DB-BD31-4B8C-83A1-F6EECF244321}">
                <p14:modId xmlns:p14="http://schemas.microsoft.com/office/powerpoint/2010/main" val="3785792869"/>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30</a:t>
                      </a:r>
                    </a:p>
                  </a:txBody>
                  <a:tcPr>
                    <a:solidFill>
                      <a:srgbClr val="92D050"/>
                    </a:solidFill>
                  </a:tcPr>
                </a:tc>
                <a:extLst>
                  <a:ext uri="{0D108BD9-81ED-4DB2-BD59-A6C34878D82A}">
                    <a16:rowId xmlns:a16="http://schemas.microsoft.com/office/drawing/2014/main" val="398807409"/>
                  </a:ext>
                </a:extLst>
              </a:tr>
            </a:tbl>
          </a:graphicData>
        </a:graphic>
      </p:graphicFrame>
      <p:pic>
        <p:nvPicPr>
          <p:cNvPr id="5" name="Picture 2" descr="Bangalore Institute of Technology - Wikipedia">
            <a:extLst>
              <a:ext uri="{FF2B5EF4-FFF2-40B4-BE49-F238E27FC236}">
                <a16:creationId xmlns:a16="http://schemas.microsoft.com/office/drawing/2014/main" id="{948A89A2-CD6C-17F4-04C7-B8BD82FBEA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43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REFERENCES</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FD5E3A7E-22EF-4A38-99E9-02A57D1BCB9D}"/>
              </a:ext>
            </a:extLst>
          </p:cNvPr>
          <p:cNvSpPr txBox="1">
            <a:spLocks/>
          </p:cNvSpPr>
          <p:nvPr/>
        </p:nvSpPr>
        <p:spPr>
          <a:xfrm>
            <a:off x="991810" y="936155"/>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[8]	Scola, Carlos Fernández and María Dolores Bolaños Ortega. “Direction of arrival estimation: A two microphones approach,” in Master Thesis, Blekinge Institute of Technology, 2010</a:t>
            </a:r>
            <a:endParaRPr lang="en-US" sz="500"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[9]	</a:t>
            </a:r>
            <a:r>
              <a:rPr lang="en-US" dirty="0" err="1">
                <a:latin typeface="Times New Roman" panose="02020603050405020304" pitchFamily="18" charset="0"/>
                <a:cs typeface="Times New Roman" panose="02020603050405020304" pitchFamily="18" charset="0"/>
              </a:rPr>
              <a:t>Podder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Prajoy</a:t>
            </a:r>
            <a:r>
              <a:rPr lang="en-US" dirty="0">
                <a:latin typeface="Times New Roman" panose="02020603050405020304" pitchFamily="18" charset="0"/>
                <a:cs typeface="Times New Roman" panose="02020603050405020304" pitchFamily="18" charset="0"/>
              </a:rPr>
              <a:t> &amp; Hasan, Md. Mehedi &amp; Islam, Md &amp; Sayeed, </a:t>
            </a:r>
            <a:r>
              <a:rPr lang="en-US" dirty="0" err="1">
                <a:latin typeface="Times New Roman" panose="02020603050405020304" pitchFamily="18" charset="0"/>
                <a:cs typeface="Times New Roman" panose="02020603050405020304" pitchFamily="18" charset="0"/>
              </a:rPr>
              <a:t>Mursalin</a:t>
            </a:r>
            <a:r>
              <a:rPr lang="en-US" dirty="0">
                <a:latin typeface="Times New Roman" panose="02020603050405020304" pitchFamily="18" charset="0"/>
                <a:cs typeface="Times New Roman" panose="02020603050405020304" pitchFamily="18" charset="0"/>
              </a:rPr>
              <a:t>, “Design and Implementation of Butterworth, Chebyshev-I and Elliptic Filter for Speech Signal Analysis,” 2020</a:t>
            </a:r>
            <a:endParaRPr lang="en-US" sz="500"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[10]	Bernard Gold, Dan Ellis, and Nelson Morgan, Speech and Audio Signal Processing: Processing and Perception of Speech and Music, John Wiley and Sons, 2011, Accessed on: 25 May 2022 [Online].</a:t>
            </a:r>
            <a:endParaRPr lang="en-US" sz="500"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[11]	Gerard Blanchet and Maurice </a:t>
            </a:r>
            <a:r>
              <a:rPr lang="en-US" dirty="0" err="1">
                <a:latin typeface="Times New Roman" panose="02020603050405020304" pitchFamily="18" charset="0"/>
                <a:cs typeface="Times New Roman" panose="02020603050405020304" pitchFamily="18" charset="0"/>
              </a:rPr>
              <a:t>Charbit</a:t>
            </a:r>
            <a:r>
              <a:rPr lang="en-US" dirty="0">
                <a:latin typeface="Times New Roman" panose="02020603050405020304" pitchFamily="18" charset="0"/>
                <a:cs typeface="Times New Roman" panose="02020603050405020304" pitchFamily="18" charset="0"/>
              </a:rPr>
              <a:t>, Digital Signal and Image Processing using </a:t>
            </a:r>
            <a:r>
              <a:rPr lang="en-US" dirty="0" err="1">
                <a:latin typeface="Times New Roman" panose="02020603050405020304" pitchFamily="18" charset="0"/>
                <a:cs typeface="Times New Roman" panose="02020603050405020304" pitchFamily="18" charset="0"/>
              </a:rPr>
              <a:t>Matlab</a:t>
            </a:r>
            <a:r>
              <a:rPr lang="en-US" dirty="0">
                <a:latin typeface="Times New Roman" panose="02020603050405020304" pitchFamily="18" charset="0"/>
                <a:cs typeface="Times New Roman" panose="02020603050405020304" pitchFamily="18" charset="0"/>
              </a:rPr>
              <a:t>, John Wiley and sons, 2006, Accessed on 12 April 2022 [Online].</a:t>
            </a:r>
            <a:endParaRPr lang="en-US" sz="500"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[12]	MATLAB. Estimating Direction of Arrival with MATLAB. (Oct 11, 2017). Accessed: May 25, 2022. [Online Video]. Available: https://www.youtube.com/watch?v=Sz_4jJKjPIQ&amp;t=926s</a:t>
            </a:r>
            <a:endParaRPr lang="en-US" sz="500"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[13]	</a:t>
            </a:r>
            <a:r>
              <a:rPr lang="en-US" dirty="0" err="1">
                <a:latin typeface="Times New Roman" panose="02020603050405020304" pitchFamily="18" charset="0"/>
                <a:cs typeface="Times New Roman" panose="02020603050405020304" pitchFamily="18" charset="0"/>
              </a:rPr>
              <a:t>DrBennett</a:t>
            </a:r>
            <a:r>
              <a:rPr lang="en-US" dirty="0">
                <a:latin typeface="Times New Roman" panose="02020603050405020304" pitchFamily="18" charset="0"/>
                <a:cs typeface="Times New Roman" panose="02020603050405020304" pitchFamily="18" charset="0"/>
              </a:rPr>
              <a:t>. Cross-Correlation: time-delay estimation and matched filtering. (Jul 31, 2020). Accessed: Jun 5, 2022. [Online Video]. Available: https://www.youtube.com/watch?v=TS8HHW-HlGA&amp;t=260s</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CA60CF25-7C38-CE12-D8F1-0E214E6D7994}"/>
              </a:ext>
            </a:extLst>
          </p:cNvPr>
          <p:cNvGraphicFramePr>
            <a:graphicFrameLocks noGrp="1"/>
          </p:cNvGraphicFramePr>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31</a:t>
                      </a:r>
                    </a:p>
                  </a:txBody>
                  <a:tcPr>
                    <a:solidFill>
                      <a:srgbClr val="92D050"/>
                    </a:solidFill>
                  </a:tcPr>
                </a:tc>
                <a:extLst>
                  <a:ext uri="{0D108BD9-81ED-4DB2-BD59-A6C34878D82A}">
                    <a16:rowId xmlns:a16="http://schemas.microsoft.com/office/drawing/2014/main" val="398807409"/>
                  </a:ext>
                </a:extLst>
              </a:tr>
            </a:tbl>
          </a:graphicData>
        </a:graphic>
      </p:graphicFrame>
      <p:pic>
        <p:nvPicPr>
          <p:cNvPr id="5" name="Picture 2" descr="Bangalore Institute of Technology - Wikipedia">
            <a:extLst>
              <a:ext uri="{FF2B5EF4-FFF2-40B4-BE49-F238E27FC236}">
                <a16:creationId xmlns:a16="http://schemas.microsoft.com/office/drawing/2014/main" id="{A3CEC14D-1668-F427-CB81-51D680DAEE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120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6556EB-B454-932A-044A-05B691FC51AB}"/>
              </a:ext>
            </a:extLst>
          </p:cNvPr>
          <p:cNvSpPr/>
          <p:nvPr/>
        </p:nvSpPr>
        <p:spPr>
          <a:xfrm>
            <a:off x="2527685" y="1859340"/>
            <a:ext cx="7136630" cy="1569660"/>
          </a:xfrm>
          <a:prstGeom prst="rect">
            <a:avLst/>
          </a:prstGeom>
          <a:noFill/>
        </p:spPr>
        <p:txBody>
          <a:bodyPr wrap="square" lIns="91440" tIns="45720" rIns="91440" bIns="45720">
            <a:spAutoFit/>
          </a:bodyPr>
          <a:lstStyle/>
          <a:p>
            <a:pPr algn="ctr"/>
            <a:r>
              <a:rPr 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3452443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64579104"/>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algn="ctr" fontAlgn="b"/>
                      <a:r>
                        <a:rPr lang="en-US" sz="3000" b="1" i="0" u="none" strike="noStrike"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INTRODUCTION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FD5E3A7E-22EF-4A38-99E9-02A57D1BCB9D}"/>
              </a:ext>
            </a:extLst>
          </p:cNvPr>
          <p:cNvSpPr txBox="1">
            <a:spLocks/>
          </p:cNvSpPr>
          <p:nvPr/>
        </p:nvSpPr>
        <p:spPr>
          <a:xfrm>
            <a:off x="991810" y="936155"/>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IN" sz="2000" dirty="0">
                <a:effectLst/>
                <a:latin typeface="Bahnschrift Light" panose="020B0502040204020203" pitchFamily="34" charset="0"/>
                <a:ea typeface="Calibri" panose="020F0502020204030204" pitchFamily="34" charset="0"/>
              </a:rPr>
              <a:t>Emergency vehicles play an important role in every life-threatening situation. In today’s world, it is observed that there is a steady rise in traffic due to increased use of personal vehicles. </a:t>
            </a:r>
          </a:p>
          <a:p>
            <a:pPr algn="just"/>
            <a:endParaRPr lang="en-IN" sz="2000" dirty="0">
              <a:latin typeface="Bahnschrift Light" panose="020B0502040204020203" pitchFamily="34" charset="0"/>
              <a:ea typeface="Calibri" panose="020F0502020204030204" pitchFamily="34" charset="0"/>
            </a:endParaRPr>
          </a:p>
          <a:p>
            <a:pPr algn="just"/>
            <a:r>
              <a:rPr lang="en-IN" sz="2000" dirty="0">
                <a:effectLst/>
                <a:latin typeface="Bahnschrift Light" panose="020B0502040204020203" pitchFamily="34" charset="0"/>
                <a:ea typeface="Calibri" panose="020F0502020204030204" pitchFamily="34" charset="0"/>
              </a:rPr>
              <a:t>The purpose of this project is to develop an automated solution based on siren detection to add to the currently existing traffic system that gives preference to emergency vehicles. </a:t>
            </a:r>
            <a:r>
              <a:rPr lang="en-IN" sz="2000" dirty="0">
                <a:latin typeface="Bahnschrift Light" panose="020B0502040204020203" pitchFamily="34" charset="0"/>
                <a:cs typeface="Times New Roman" panose="02020603050405020304" pitchFamily="18" charset="0"/>
              </a:rPr>
              <a:t>	</a:t>
            </a:r>
          </a:p>
          <a:p>
            <a:pPr algn="just"/>
            <a:endParaRPr lang="en-IN" sz="2000" dirty="0">
              <a:latin typeface="Bahnschrift Light" panose="020B0502040204020203" pitchFamily="34" charset="0"/>
              <a:cs typeface="Times New Roman" panose="02020603050405020304" pitchFamily="18" charset="0"/>
            </a:endParaRPr>
          </a:p>
          <a:p>
            <a:pPr algn="just"/>
            <a:r>
              <a:rPr lang="en-US" sz="2000" dirty="0">
                <a:latin typeface="Bahnschrift Light" panose="020B0502040204020203" pitchFamily="34" charset="0"/>
                <a:cs typeface="Times New Roman" panose="02020603050405020304" pitchFamily="18" charset="0"/>
              </a:rPr>
              <a:t>To assist with the detection of sirens, it is important to understand the soundscape of traffic. This soundscape can be roughly separated into three sub-sources of sounds, including siren sounds, vehicle horns generated by ordinary vehicles, and noises.</a:t>
            </a:r>
          </a:p>
          <a:p>
            <a:pPr marL="0" indent="0" algn="just">
              <a:buNone/>
            </a:pPr>
            <a:endParaRPr lang="en-US" sz="2000" dirty="0">
              <a:latin typeface="Bahnschrift Light" panose="020B0502040204020203" pitchFamily="34" charset="0"/>
              <a:cs typeface="Times New Roman" panose="02020603050405020304" pitchFamily="18" charset="0"/>
            </a:endParaRPr>
          </a:p>
          <a:p>
            <a:pPr algn="just"/>
            <a:r>
              <a:rPr lang="en-US" sz="2000" dirty="0">
                <a:latin typeface="Bahnschrift Light" panose="020B0502040204020203" pitchFamily="34" charset="0"/>
                <a:cs typeface="Times New Roman" panose="02020603050405020304" pitchFamily="18" charset="0"/>
              </a:rPr>
              <a:t>This project has two main regions of interest: detection of emergency vehicles and determining the direction of arrival.</a:t>
            </a:r>
            <a:endParaRPr lang="en-IN" sz="2000" dirty="0">
              <a:latin typeface="Bahnschrift Light" panose="020B0502040204020203" pitchFamily="34"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517D60BD-4BB4-1D5F-7606-1F2AC1A67892}"/>
              </a:ext>
            </a:extLst>
          </p:cNvPr>
          <p:cNvGraphicFramePr>
            <a:graphicFrameLocks noGrp="1"/>
          </p:cNvGraphicFramePr>
          <p:nvPr>
            <p:extLst>
              <p:ext uri="{D42A27DB-BD31-4B8C-83A1-F6EECF244321}">
                <p14:modId xmlns:p14="http://schemas.microsoft.com/office/powerpoint/2010/main" val="3662963743"/>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4</a:t>
                      </a:r>
                    </a:p>
                  </a:txBody>
                  <a:tcPr>
                    <a:solidFill>
                      <a:srgbClr val="92D050"/>
                    </a:solidFill>
                  </a:tcPr>
                </a:tc>
                <a:extLst>
                  <a:ext uri="{0D108BD9-81ED-4DB2-BD59-A6C34878D82A}">
                    <a16:rowId xmlns:a16="http://schemas.microsoft.com/office/drawing/2014/main" val="398807409"/>
                  </a:ext>
                </a:extLst>
              </a:tr>
            </a:tbl>
          </a:graphicData>
        </a:graphic>
      </p:graphicFrame>
      <p:pic>
        <p:nvPicPr>
          <p:cNvPr id="5" name="Picture 2" descr="Bangalore Institute of Technology - Wikipedia">
            <a:extLst>
              <a:ext uri="{FF2B5EF4-FFF2-40B4-BE49-F238E27FC236}">
                <a16:creationId xmlns:a16="http://schemas.microsoft.com/office/drawing/2014/main" id="{892575FC-195A-074A-A46C-582379C635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27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70152039"/>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AIM AND OBJECTIVES</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39836295-9225-4700-9B38-B11F2FC23BAD}"/>
              </a:ext>
            </a:extLst>
          </p:cNvPr>
          <p:cNvSpPr txBox="1">
            <a:spLocks/>
          </p:cNvSpPr>
          <p:nvPr/>
        </p:nvSpPr>
        <p:spPr>
          <a:xfrm>
            <a:off x="1000602" y="936155"/>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None/>
            </a:pPr>
            <a:r>
              <a:rPr lang="en-IN" sz="2400" b="1" dirty="0">
                <a:effectLst/>
                <a:latin typeface="Bahnschrift Light" panose="020B0502040204020203" pitchFamily="34" charset="0"/>
                <a:ea typeface="Calibri" panose="020F0502020204030204" pitchFamily="34" charset="0"/>
              </a:rPr>
              <a:t>Aim</a:t>
            </a:r>
            <a:r>
              <a:rPr lang="en-IN" sz="2000" b="1" dirty="0">
                <a:effectLst/>
                <a:latin typeface="Bahnschrift Light" panose="020B0502040204020203" pitchFamily="34" charset="0"/>
                <a:ea typeface="Calibri" panose="020F0502020204030204" pitchFamily="34" charset="0"/>
              </a:rPr>
              <a:t>:</a:t>
            </a:r>
          </a:p>
          <a:p>
            <a:pPr marL="0" indent="0">
              <a:lnSpc>
                <a:spcPct val="150000"/>
              </a:lnSpc>
              <a:buNone/>
            </a:pPr>
            <a:r>
              <a:rPr lang="en-US" sz="2000" dirty="0">
                <a:effectLst/>
                <a:latin typeface="Bahnschrift Light" panose="020B0502040204020203" pitchFamily="34" charset="0"/>
              </a:rPr>
              <a:t>To design and implement a smart traffic control system for emergency vehicles.</a:t>
            </a:r>
          </a:p>
          <a:p>
            <a:pPr marL="0" indent="0">
              <a:lnSpc>
                <a:spcPct val="150000"/>
              </a:lnSpc>
              <a:buNone/>
            </a:pPr>
            <a:endParaRPr lang="en-IN" sz="2000" dirty="0">
              <a:effectLst/>
              <a:latin typeface="Bahnschrift Light" panose="020B0502040204020203" pitchFamily="34" charset="0"/>
              <a:cs typeface="Times New Roman" panose="02020603050405020304" pitchFamily="18" charset="0"/>
            </a:endParaRPr>
          </a:p>
          <a:p>
            <a:pPr marL="0" indent="0">
              <a:lnSpc>
                <a:spcPct val="150000"/>
              </a:lnSpc>
              <a:buNone/>
            </a:pPr>
            <a:r>
              <a:rPr lang="en-IN" sz="2400" b="1" dirty="0">
                <a:effectLst/>
                <a:latin typeface="Bahnschrift Light" panose="020B0502040204020203" pitchFamily="34" charset="0"/>
                <a:cs typeface="Times New Roman" panose="02020603050405020304" pitchFamily="18" charset="0"/>
              </a:rPr>
              <a:t>Objectives</a:t>
            </a:r>
            <a:r>
              <a:rPr lang="en-IN" sz="2000" b="1" dirty="0">
                <a:effectLst/>
                <a:latin typeface="Bahnschrift Light" panose="020B0502040204020203" pitchFamily="34" charset="0"/>
                <a:cs typeface="Times New Roman" panose="02020603050405020304" pitchFamily="18" charset="0"/>
              </a:rPr>
              <a:t>:</a:t>
            </a:r>
          </a:p>
          <a:p>
            <a:pPr marL="342900" indent="-342900">
              <a:lnSpc>
                <a:spcPct val="150000"/>
              </a:lnSpc>
              <a:buFont typeface="+mj-lt"/>
              <a:buAutoNum type="arabicPeriod"/>
            </a:pPr>
            <a:r>
              <a:rPr lang="en-US" sz="2000" dirty="0">
                <a:effectLst/>
                <a:latin typeface="Bahnschrift Light" panose="020B0502040204020203" pitchFamily="34" charset="0"/>
              </a:rPr>
              <a:t>To make a low-cost system that can be implemented in actual traffic signals.</a:t>
            </a:r>
          </a:p>
          <a:p>
            <a:pPr marL="342900" indent="-342900">
              <a:lnSpc>
                <a:spcPct val="150000"/>
              </a:lnSpc>
              <a:buFont typeface="+mj-lt"/>
              <a:buAutoNum type="arabicPeriod"/>
            </a:pPr>
            <a:r>
              <a:rPr lang="en-US" sz="2000" dirty="0">
                <a:effectLst/>
                <a:latin typeface="Bahnschrift Light" panose="020B0502040204020203" pitchFamily="34" charset="0"/>
              </a:rPr>
              <a:t>To make an efficient detection system for emergency vehicle detection.</a:t>
            </a:r>
          </a:p>
          <a:p>
            <a:pPr marL="342900" indent="-342900">
              <a:lnSpc>
                <a:spcPct val="150000"/>
              </a:lnSpc>
              <a:buFont typeface="+mj-lt"/>
              <a:buAutoNum type="arabicPeriod"/>
            </a:pPr>
            <a:r>
              <a:rPr lang="en-US" sz="2000" dirty="0">
                <a:effectLst/>
                <a:latin typeface="Bahnschrift Light" panose="020B0502040204020203" pitchFamily="34" charset="0"/>
              </a:rPr>
              <a:t>To reduce the delay for emergency vehicles.</a:t>
            </a:r>
          </a:p>
          <a:p>
            <a:pPr marL="342900" indent="-342900">
              <a:lnSpc>
                <a:spcPct val="150000"/>
              </a:lnSpc>
              <a:buFont typeface="+mj-lt"/>
              <a:buAutoNum type="arabicPeriod"/>
            </a:pPr>
            <a:r>
              <a:rPr lang="en-US" sz="2000" dirty="0">
                <a:effectLst/>
                <a:latin typeface="Bahnschrift Light" panose="020B0502040204020203" pitchFamily="34" charset="0"/>
              </a:rPr>
              <a:t>To make an automated system that does not require constant maintenance.</a:t>
            </a:r>
            <a:endParaRPr lang="en-IN" sz="2000" dirty="0">
              <a:latin typeface="Bahnschrift Light" panose="020B0502040204020203" pitchFamily="34" charset="0"/>
              <a:cs typeface="Times New Roman" panose="02020603050405020304" pitchFamily="18" charset="0"/>
            </a:endParaRPr>
          </a:p>
          <a:p>
            <a:pPr algn="just">
              <a:lnSpc>
                <a:spcPct val="150000"/>
              </a:lnSpc>
              <a:buFont typeface="Wingdings" panose="05000000000000000000" pitchFamily="2" charset="2"/>
              <a:buChar char="Ø"/>
            </a:pPr>
            <a:endParaRPr lang="en-US" dirty="0">
              <a:solidFill>
                <a:schemeClr val="tx1"/>
              </a:solidFill>
              <a:latin typeface="Bahnschrift Light" panose="020B0502040204020203" pitchFamily="34" charset="0"/>
            </a:endParaRPr>
          </a:p>
        </p:txBody>
      </p:sp>
      <p:graphicFrame>
        <p:nvGraphicFramePr>
          <p:cNvPr id="4" name="Table 5">
            <a:extLst>
              <a:ext uri="{FF2B5EF4-FFF2-40B4-BE49-F238E27FC236}">
                <a16:creationId xmlns:a16="http://schemas.microsoft.com/office/drawing/2014/main" id="{FA762317-785E-ED1F-42E2-02C704ECD6B8}"/>
              </a:ext>
            </a:extLst>
          </p:cNvPr>
          <p:cNvGraphicFramePr>
            <a:graphicFrameLocks noGrp="1"/>
          </p:cNvGraphicFramePr>
          <p:nvPr>
            <p:extLst>
              <p:ext uri="{D42A27DB-BD31-4B8C-83A1-F6EECF244321}">
                <p14:modId xmlns:p14="http://schemas.microsoft.com/office/powerpoint/2010/main" val="729358333"/>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5</a:t>
                      </a:r>
                    </a:p>
                  </a:txBody>
                  <a:tcPr>
                    <a:solidFill>
                      <a:srgbClr val="92D050"/>
                    </a:solidFill>
                  </a:tcPr>
                </a:tc>
                <a:extLst>
                  <a:ext uri="{0D108BD9-81ED-4DB2-BD59-A6C34878D82A}">
                    <a16:rowId xmlns:a16="http://schemas.microsoft.com/office/drawing/2014/main" val="398807409"/>
                  </a:ext>
                </a:extLst>
              </a:tr>
            </a:tbl>
          </a:graphicData>
        </a:graphic>
      </p:graphicFrame>
      <p:pic>
        <p:nvPicPr>
          <p:cNvPr id="5" name="Picture 2" descr="Bangalore Institute of Technology - Wikipedia">
            <a:extLst>
              <a:ext uri="{FF2B5EF4-FFF2-40B4-BE49-F238E27FC236}">
                <a16:creationId xmlns:a16="http://schemas.microsoft.com/office/drawing/2014/main" id="{6073444D-8249-1980-7266-F1EFB7D80F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480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5576177"/>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LITERATURE SURVEY</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FD5E3A7E-22EF-4A38-99E9-02A57D1BCB9D}"/>
              </a:ext>
            </a:extLst>
          </p:cNvPr>
          <p:cNvSpPr txBox="1">
            <a:spLocks/>
          </p:cNvSpPr>
          <p:nvPr/>
        </p:nvSpPr>
        <p:spPr>
          <a:xfrm>
            <a:off x="991810" y="691915"/>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indent="-342900" algn="just">
              <a:buAutoNum type="arabicPeriod"/>
            </a:pPr>
            <a:endParaRPr lang="en-IN" sz="2000" dirty="0">
              <a:latin typeface="Bahnschrift Light" panose="020B0502040204020203" pitchFamily="34" charset="0"/>
              <a:cs typeface="Times New Roman" panose="02020603050405020304" pitchFamily="18" charset="0"/>
            </a:endParaRPr>
          </a:p>
          <a:p>
            <a:pPr marL="342900" indent="-342900" algn="just">
              <a:buAutoNum type="arabicPeriod"/>
            </a:pPr>
            <a:r>
              <a:rPr lang="en-IN" sz="2000" dirty="0">
                <a:latin typeface="Bahnschrift Light" panose="020B0502040204020203" pitchFamily="34" charset="0"/>
                <a:cs typeface="Times New Roman" panose="02020603050405020304" pitchFamily="18" charset="0"/>
              </a:rPr>
              <a:t>A Study on Smart Regulation of Emergency Vehicles by </a:t>
            </a:r>
            <a:r>
              <a:rPr lang="en-IN" sz="2000" dirty="0">
                <a:effectLst/>
                <a:latin typeface="Bahnschrift Light" panose="020B0502040204020203" pitchFamily="34" charset="0"/>
                <a:cs typeface="Times New Roman" panose="02020603050405020304" pitchFamily="18" charset="0"/>
              </a:rPr>
              <a:t>Ashwin Mohan, </a:t>
            </a:r>
            <a:r>
              <a:rPr lang="en-IN" sz="2000" dirty="0" err="1">
                <a:effectLst/>
                <a:latin typeface="Bahnschrift Light" panose="020B0502040204020203" pitchFamily="34" charset="0"/>
                <a:cs typeface="Times New Roman" panose="02020603050405020304" pitchFamily="18" charset="0"/>
              </a:rPr>
              <a:t>Anjitha</a:t>
            </a:r>
            <a:r>
              <a:rPr lang="en-IN" sz="2000" dirty="0">
                <a:effectLst/>
                <a:latin typeface="Bahnschrift Light" panose="020B0502040204020203" pitchFamily="34" charset="0"/>
                <a:cs typeface="Times New Roman" panose="02020603050405020304" pitchFamily="18" charset="0"/>
              </a:rPr>
              <a:t> R Nair, Anjali </a:t>
            </a:r>
            <a:r>
              <a:rPr lang="en-IN" sz="2000" dirty="0" err="1">
                <a:effectLst/>
                <a:latin typeface="Bahnschrift Light" panose="020B0502040204020203" pitchFamily="34" charset="0"/>
                <a:cs typeface="Times New Roman" panose="02020603050405020304" pitchFamily="18" charset="0"/>
              </a:rPr>
              <a:t>Anilkumar</a:t>
            </a:r>
            <a:r>
              <a:rPr lang="en-IN" sz="2000" dirty="0">
                <a:effectLst/>
                <a:latin typeface="Bahnschrift Light" panose="020B0502040204020203" pitchFamily="34" charset="0"/>
                <a:cs typeface="Times New Roman" panose="02020603050405020304" pitchFamily="18" charset="0"/>
              </a:rPr>
              <a:t>, Amal Suresh and Anish A </a:t>
            </a:r>
            <a:r>
              <a:rPr lang="en-IN" sz="2000" dirty="0" err="1">
                <a:effectLst/>
                <a:latin typeface="Bahnschrift Light" panose="020B0502040204020203" pitchFamily="34" charset="0"/>
                <a:cs typeface="Times New Roman" panose="02020603050405020304" pitchFamily="18" charset="0"/>
              </a:rPr>
              <a:t>Azi</a:t>
            </a:r>
            <a:r>
              <a:rPr lang="en-IN" sz="2000" dirty="0">
                <a:latin typeface="Bahnschrift Light" panose="020B0502040204020203" pitchFamily="34" charset="0"/>
                <a:cs typeface="Times New Roman" panose="02020603050405020304" pitchFamily="18" charset="0"/>
              </a:rPr>
              <a:t>: </a:t>
            </a:r>
          </a:p>
          <a:p>
            <a:pPr marL="457200" lvl="1" indent="0" algn="just">
              <a:buNone/>
            </a:pPr>
            <a:r>
              <a:rPr lang="en-IN" sz="2000" dirty="0">
                <a:latin typeface="Bahnschrift Light" panose="020B0502040204020203" pitchFamily="34" charset="0"/>
                <a:cs typeface="Times New Roman" panose="02020603050405020304" pitchFamily="18" charset="0"/>
              </a:rPr>
              <a:t>Y</a:t>
            </a:r>
            <a:r>
              <a:rPr lang="en-US" sz="2000" dirty="0">
                <a:latin typeface="Bahnschrift Light" panose="020B0502040204020203" pitchFamily="34" charset="0"/>
                <a:cs typeface="Times New Roman" panose="02020603050405020304" pitchFamily="18" charset="0"/>
              </a:rPr>
              <a:t>OLO has been implemented to detect if an ambulance is present in the signal area. It then checks for the siren to see if the ambulance is in an emergency state. This sound detection process is done by the use of spectrograms.</a:t>
            </a:r>
          </a:p>
          <a:p>
            <a:pPr algn="just">
              <a:buFont typeface="+mj-lt"/>
              <a:buAutoNum type="arabicPeriod"/>
            </a:pPr>
            <a:r>
              <a:rPr lang="en-US" sz="2000" dirty="0">
                <a:effectLst/>
                <a:latin typeface="Bahnschrift Light" panose="020B0502040204020203" pitchFamily="34" charset="0"/>
                <a:cs typeface="Times New Roman" panose="02020603050405020304" pitchFamily="18" charset="0"/>
              </a:rPr>
              <a:t>Direction of arrival estimation – A two microphones approach by Carlos Fernández Scola and María Dolores Bolaños Ortega</a:t>
            </a:r>
            <a:r>
              <a:rPr lang="en-IN" sz="2000" dirty="0">
                <a:effectLst/>
                <a:latin typeface="Bahnschrift Light" panose="020B0502040204020203" pitchFamily="34" charset="0"/>
                <a:cs typeface="Times New Roman" panose="02020603050405020304" pitchFamily="18" charset="0"/>
              </a:rPr>
              <a:t>:</a:t>
            </a:r>
          </a:p>
          <a:p>
            <a:pPr marL="457200" lvl="1" indent="0" algn="just">
              <a:buNone/>
            </a:pPr>
            <a:r>
              <a:rPr lang="en-US" sz="2000" dirty="0">
                <a:latin typeface="Bahnschrift Light" panose="020B0502040204020203" pitchFamily="34" charset="0"/>
                <a:cs typeface="Times New Roman" panose="02020603050405020304" pitchFamily="18" charset="0"/>
              </a:rPr>
              <a:t>T</a:t>
            </a:r>
            <a:r>
              <a:rPr lang="en-US" sz="2000" dirty="0">
                <a:effectLst/>
                <a:latin typeface="Bahnschrift Light" panose="020B0502040204020203" pitchFamily="34" charset="0"/>
                <a:cs typeface="Times New Roman" panose="02020603050405020304" pitchFamily="18" charset="0"/>
              </a:rPr>
              <a:t>wo microphones are used to determine the direction in which sound is arriving in this paper. This is done by the use of autocorrelation .</a:t>
            </a:r>
          </a:p>
          <a:p>
            <a:pPr algn="just">
              <a:buFont typeface="+mj-lt"/>
              <a:buAutoNum type="arabicPeriod"/>
            </a:pPr>
            <a:r>
              <a:rPr lang="en-IN" sz="2000" dirty="0">
                <a:effectLst/>
                <a:latin typeface="Bahnschrift Light" panose="020B0502040204020203" pitchFamily="34" charset="0"/>
                <a:cs typeface="Times New Roman" panose="02020603050405020304" pitchFamily="18" charset="0"/>
              </a:rPr>
              <a:t>Design and Implementation of Butterworth, Chebyshev-I and Elliptic Filter for Speech Signal Analysis by </a:t>
            </a:r>
            <a:r>
              <a:rPr lang="en-IN" sz="2000" dirty="0" err="1">
                <a:effectLst/>
                <a:latin typeface="Bahnschrift Light" panose="020B0502040204020203" pitchFamily="34" charset="0"/>
                <a:cs typeface="Times New Roman" panose="02020603050405020304" pitchFamily="18" charset="0"/>
              </a:rPr>
              <a:t>Prajoy</a:t>
            </a:r>
            <a:r>
              <a:rPr lang="en-IN" sz="2000" dirty="0">
                <a:effectLst/>
                <a:latin typeface="Bahnschrift Light" panose="020B0502040204020203" pitchFamily="34" charset="0"/>
                <a:cs typeface="Times New Roman" panose="02020603050405020304" pitchFamily="18" charset="0"/>
              </a:rPr>
              <a:t> </a:t>
            </a:r>
            <a:r>
              <a:rPr lang="en-IN" sz="2000" dirty="0" err="1">
                <a:effectLst/>
                <a:latin typeface="Bahnschrift Light" panose="020B0502040204020203" pitchFamily="34" charset="0"/>
                <a:cs typeface="Times New Roman" panose="02020603050405020304" pitchFamily="18" charset="0"/>
              </a:rPr>
              <a:t>Podder</a:t>
            </a:r>
            <a:r>
              <a:rPr lang="en-IN" sz="2000" dirty="0">
                <a:effectLst/>
                <a:latin typeface="Bahnschrift Light" panose="020B0502040204020203" pitchFamily="34" charset="0"/>
                <a:cs typeface="Times New Roman" panose="02020603050405020304" pitchFamily="18" charset="0"/>
              </a:rPr>
              <a:t>, Md. Mehedi Hasan, </a:t>
            </a:r>
            <a:r>
              <a:rPr lang="en-IN" sz="2000" dirty="0" err="1">
                <a:effectLst/>
                <a:latin typeface="Bahnschrift Light" panose="020B0502040204020203" pitchFamily="34" charset="0"/>
                <a:cs typeface="Times New Roman" panose="02020603050405020304" pitchFamily="18" charset="0"/>
              </a:rPr>
              <a:t>Md.Rafiqul</a:t>
            </a:r>
            <a:r>
              <a:rPr lang="en-IN" sz="2000" dirty="0">
                <a:effectLst/>
                <a:latin typeface="Bahnschrift Light" panose="020B0502040204020203" pitchFamily="34" charset="0"/>
                <a:cs typeface="Times New Roman" panose="02020603050405020304" pitchFamily="18" charset="0"/>
              </a:rPr>
              <a:t> Islam and </a:t>
            </a:r>
            <a:r>
              <a:rPr lang="en-IN" sz="2000" dirty="0" err="1">
                <a:effectLst/>
                <a:latin typeface="Bahnschrift Light" panose="020B0502040204020203" pitchFamily="34" charset="0"/>
                <a:cs typeface="Times New Roman" panose="02020603050405020304" pitchFamily="18" charset="0"/>
              </a:rPr>
              <a:t>Mursalin</a:t>
            </a:r>
            <a:r>
              <a:rPr lang="en-IN" sz="2000" dirty="0">
                <a:effectLst/>
                <a:latin typeface="Bahnschrift Light" panose="020B0502040204020203" pitchFamily="34" charset="0"/>
                <a:cs typeface="Times New Roman" panose="02020603050405020304" pitchFamily="18" charset="0"/>
              </a:rPr>
              <a:t> Sayeed:</a:t>
            </a:r>
          </a:p>
          <a:p>
            <a:pPr marL="457200" lvl="1" indent="0" algn="just">
              <a:buNone/>
            </a:pPr>
            <a:r>
              <a:rPr lang="en-IN" sz="2000" dirty="0">
                <a:latin typeface="Bahnschrift Light" panose="020B0502040204020203" pitchFamily="34" charset="0"/>
                <a:cs typeface="Times New Roman" panose="02020603050405020304" pitchFamily="18" charset="0"/>
              </a:rPr>
              <a:t>This paper discusses the types of filters and the noise suppression each filter provides. Chebyshev Filters are selected for this project.</a:t>
            </a:r>
            <a:endParaRPr lang="en-IN" sz="2000" dirty="0">
              <a:effectLst/>
              <a:latin typeface="Bahnschrift Light" panose="020B0502040204020203" pitchFamily="34" charset="0"/>
              <a:cs typeface="Times New Roman" panose="02020603050405020304" pitchFamily="18" charset="0"/>
            </a:endParaRPr>
          </a:p>
          <a:p>
            <a:pPr algn="just">
              <a:lnSpc>
                <a:spcPct val="150000"/>
              </a:lnSpc>
              <a:buFont typeface="+mj-lt"/>
              <a:buAutoNum type="arabicPeriod"/>
            </a:pPr>
            <a:endParaRPr lang="en-IN" sz="2000" dirty="0">
              <a:effectLst/>
              <a:latin typeface="Bahnschrift Light" panose="020B0502040204020203" pitchFamily="34" charset="0"/>
              <a:ea typeface="Calibri" panose="020F0502020204030204" pitchFamily="34" charset="0"/>
            </a:endParaRPr>
          </a:p>
        </p:txBody>
      </p:sp>
      <p:graphicFrame>
        <p:nvGraphicFramePr>
          <p:cNvPr id="4" name="Table 5">
            <a:extLst>
              <a:ext uri="{FF2B5EF4-FFF2-40B4-BE49-F238E27FC236}">
                <a16:creationId xmlns:a16="http://schemas.microsoft.com/office/drawing/2014/main" id="{25B8E33C-46CB-705D-EA0B-0708259ADBC4}"/>
              </a:ext>
            </a:extLst>
          </p:cNvPr>
          <p:cNvGraphicFramePr>
            <a:graphicFrameLocks noGrp="1"/>
          </p:cNvGraphicFramePr>
          <p:nvPr>
            <p:extLst>
              <p:ext uri="{D42A27DB-BD31-4B8C-83A1-F6EECF244321}">
                <p14:modId xmlns:p14="http://schemas.microsoft.com/office/powerpoint/2010/main" val="912458942"/>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6</a:t>
                      </a:r>
                    </a:p>
                  </a:txBody>
                  <a:tcPr>
                    <a:solidFill>
                      <a:srgbClr val="92D050"/>
                    </a:solidFill>
                  </a:tcPr>
                </a:tc>
                <a:extLst>
                  <a:ext uri="{0D108BD9-81ED-4DB2-BD59-A6C34878D82A}">
                    <a16:rowId xmlns:a16="http://schemas.microsoft.com/office/drawing/2014/main" val="398807409"/>
                  </a:ext>
                </a:extLst>
              </a:tr>
            </a:tbl>
          </a:graphicData>
        </a:graphic>
      </p:graphicFrame>
      <p:pic>
        <p:nvPicPr>
          <p:cNvPr id="5" name="Picture 2" descr="Bangalore Institute of Technology - Wikipedia">
            <a:extLst>
              <a:ext uri="{FF2B5EF4-FFF2-40B4-BE49-F238E27FC236}">
                <a16:creationId xmlns:a16="http://schemas.microsoft.com/office/drawing/2014/main" id="{8D53F480-7E13-D6A4-C9C8-18ECC0F2C0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92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84F9D03-854A-6717-6BB7-6DECC58B6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2670" y="4558901"/>
            <a:ext cx="2297330" cy="1342711"/>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979203679"/>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METHODOLOGY</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Diagram 4">
            <a:extLst>
              <a:ext uri="{FF2B5EF4-FFF2-40B4-BE49-F238E27FC236}">
                <a16:creationId xmlns:a16="http://schemas.microsoft.com/office/drawing/2014/main" id="{F7917D4B-CAFA-3657-5300-F7A751EE134D}"/>
              </a:ext>
            </a:extLst>
          </p:cNvPr>
          <p:cNvGraphicFramePr/>
          <p:nvPr>
            <p:extLst>
              <p:ext uri="{D42A27DB-BD31-4B8C-83A1-F6EECF244321}">
                <p14:modId xmlns:p14="http://schemas.microsoft.com/office/powerpoint/2010/main" val="69564995"/>
              </p:ext>
            </p:extLst>
          </p:nvPr>
        </p:nvGraphicFramePr>
        <p:xfrm>
          <a:off x="2260268" y="944123"/>
          <a:ext cx="7671463" cy="49574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Raspberry Pi 4 Model B with 4 GB RAM : rhydoLABZ INDIA">
            <a:extLst>
              <a:ext uri="{FF2B5EF4-FFF2-40B4-BE49-F238E27FC236}">
                <a16:creationId xmlns:a16="http://schemas.microsoft.com/office/drawing/2014/main" id="{49D7C51B-432C-B402-B6C9-FE5CE3C26D5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2514" y="652476"/>
            <a:ext cx="1674107" cy="1674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phone Voice Sound Sensor Module at Rs 80/piece | Voice Module | ID:  17709995248">
            <a:extLst>
              <a:ext uri="{FF2B5EF4-FFF2-40B4-BE49-F238E27FC236}">
                <a16:creationId xmlns:a16="http://schemas.microsoft.com/office/drawing/2014/main" id="{FE344A44-80F9-62F5-4895-97A6172BE42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87691" y="652476"/>
            <a:ext cx="1595386" cy="1595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4DD8742-9B38-CDD2-CA69-EB94A5DA3437}"/>
              </a:ext>
            </a:extLst>
          </p:cNvPr>
          <p:cNvPicPr>
            <a:picLocks noChangeAspect="1"/>
          </p:cNvPicPr>
          <p:nvPr/>
        </p:nvPicPr>
        <p:blipFill>
          <a:blip r:embed="rId11"/>
          <a:stretch>
            <a:fillRect/>
          </a:stretch>
        </p:blipFill>
        <p:spPr>
          <a:xfrm>
            <a:off x="155985" y="1647813"/>
            <a:ext cx="2489041" cy="1213408"/>
          </a:xfrm>
          <a:prstGeom prst="rect">
            <a:avLst/>
          </a:prstGeom>
        </p:spPr>
      </p:pic>
      <p:pic>
        <p:nvPicPr>
          <p:cNvPr id="12" name="Picture 11">
            <a:extLst>
              <a:ext uri="{FF2B5EF4-FFF2-40B4-BE49-F238E27FC236}">
                <a16:creationId xmlns:a16="http://schemas.microsoft.com/office/drawing/2014/main" id="{E3D55383-DEB8-1074-75CF-5C5C051E4575}"/>
              </a:ext>
            </a:extLst>
          </p:cNvPr>
          <p:cNvPicPr>
            <a:picLocks noChangeAspect="1"/>
          </p:cNvPicPr>
          <p:nvPr/>
        </p:nvPicPr>
        <p:blipFill rotWithShape="1">
          <a:blip r:embed="rId12"/>
          <a:srcRect l="5162" r="12520"/>
          <a:stretch/>
        </p:blipFill>
        <p:spPr>
          <a:xfrm>
            <a:off x="1431502" y="2925447"/>
            <a:ext cx="2256442" cy="1336310"/>
          </a:xfrm>
          <a:prstGeom prst="rect">
            <a:avLst/>
          </a:prstGeom>
        </p:spPr>
      </p:pic>
      <p:pic>
        <p:nvPicPr>
          <p:cNvPr id="10" name="Picture 9">
            <a:extLst>
              <a:ext uri="{FF2B5EF4-FFF2-40B4-BE49-F238E27FC236}">
                <a16:creationId xmlns:a16="http://schemas.microsoft.com/office/drawing/2014/main" id="{2BA30845-883A-CAC5-A3B8-3C9B7C20436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147" b="51398"/>
          <a:stretch/>
        </p:blipFill>
        <p:spPr>
          <a:xfrm>
            <a:off x="8632443" y="2431233"/>
            <a:ext cx="1863431" cy="997768"/>
          </a:xfrm>
          <a:prstGeom prst="rect">
            <a:avLst/>
          </a:prstGeom>
        </p:spPr>
      </p:pic>
      <p:pic>
        <p:nvPicPr>
          <p:cNvPr id="16" name="Picture 15">
            <a:extLst>
              <a:ext uri="{FF2B5EF4-FFF2-40B4-BE49-F238E27FC236}">
                <a16:creationId xmlns:a16="http://schemas.microsoft.com/office/drawing/2014/main" id="{877E32B3-BBAA-71D0-66BC-E2A7A09EA6D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9873" y="4400789"/>
            <a:ext cx="2749992" cy="1213408"/>
          </a:xfrm>
          <a:prstGeom prst="rect">
            <a:avLst/>
          </a:prstGeom>
        </p:spPr>
      </p:pic>
      <p:pic>
        <p:nvPicPr>
          <p:cNvPr id="1036" name="Picture 12" descr="Illustration of traffic light cartoon 5666602 Vector Art at Vecteezy">
            <a:extLst>
              <a:ext uri="{FF2B5EF4-FFF2-40B4-BE49-F238E27FC236}">
                <a16:creationId xmlns:a16="http://schemas.microsoft.com/office/drawing/2014/main" id="{11824E3A-8A83-38FB-BEB9-76DE9AA63D91}"/>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1781" r="21866"/>
          <a:stretch/>
        </p:blipFill>
        <p:spPr bwMode="auto">
          <a:xfrm>
            <a:off x="3956106" y="4768863"/>
            <a:ext cx="816078" cy="14481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875AE32-EDA0-8174-FDC2-D2F22409073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flipV="1">
            <a:off x="10493060" y="3084755"/>
            <a:ext cx="632426" cy="62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40FBD2E-7E6C-9B5D-E5AA-76CAB0132A6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flipV="1">
            <a:off x="2496750" y="2458693"/>
            <a:ext cx="632426" cy="6267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8C4ADCD-4A6F-5981-3904-8B7F46957916}"/>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51613"/>
          <a:stretch/>
        </p:blipFill>
        <p:spPr>
          <a:xfrm>
            <a:off x="9885384" y="3755763"/>
            <a:ext cx="1957510" cy="1019446"/>
          </a:xfrm>
          <a:prstGeom prst="rect">
            <a:avLst/>
          </a:prstGeom>
        </p:spPr>
      </p:pic>
      <p:sp>
        <p:nvSpPr>
          <p:cNvPr id="19" name="TextBox 18">
            <a:extLst>
              <a:ext uri="{FF2B5EF4-FFF2-40B4-BE49-F238E27FC236}">
                <a16:creationId xmlns:a16="http://schemas.microsoft.com/office/drawing/2014/main" id="{DEC63635-5BE0-3A79-065E-EB152A412059}"/>
              </a:ext>
            </a:extLst>
          </p:cNvPr>
          <p:cNvSpPr txBox="1"/>
          <p:nvPr/>
        </p:nvSpPr>
        <p:spPr>
          <a:xfrm>
            <a:off x="4443657" y="6008593"/>
            <a:ext cx="5263933" cy="369332"/>
          </a:xfrm>
          <a:prstGeom prst="rect">
            <a:avLst/>
          </a:prstGeom>
          <a:noFill/>
        </p:spPr>
        <p:txBody>
          <a:bodyPr wrap="square">
            <a:spAutoFit/>
          </a:bodyPr>
          <a:lstStyle/>
          <a:p>
            <a:r>
              <a:rPr lang="en-IN" b="1" dirty="0">
                <a:latin typeface="Bahnschrift Light" panose="020B0502040204020203" pitchFamily="34" charset="0"/>
              </a:rPr>
              <a:t>Figure 2</a:t>
            </a:r>
            <a:r>
              <a:rPr lang="en-IN" dirty="0">
                <a:latin typeface="Bahnschrift Light" panose="020B0502040204020203" pitchFamily="34" charset="0"/>
              </a:rPr>
              <a:t> </a:t>
            </a:r>
            <a:r>
              <a:rPr lang="en-US" dirty="0">
                <a:latin typeface="Bahnschrift Light" panose="020B0502040204020203" pitchFamily="34" charset="0"/>
              </a:rPr>
              <a:t>Block diagram of the system built</a:t>
            </a:r>
            <a:endParaRPr lang="en-IN" dirty="0">
              <a:latin typeface="Bahnschrift Light" panose="020B0502040204020203" pitchFamily="34" charset="0"/>
            </a:endParaRPr>
          </a:p>
        </p:txBody>
      </p:sp>
      <p:graphicFrame>
        <p:nvGraphicFramePr>
          <p:cNvPr id="20" name="Table 5">
            <a:extLst>
              <a:ext uri="{FF2B5EF4-FFF2-40B4-BE49-F238E27FC236}">
                <a16:creationId xmlns:a16="http://schemas.microsoft.com/office/drawing/2014/main" id="{F4F38244-274E-2195-95BF-8480AA7717D2}"/>
              </a:ext>
            </a:extLst>
          </p:cNvPr>
          <p:cNvGraphicFramePr>
            <a:graphicFrameLocks noGrp="1"/>
          </p:cNvGraphicFramePr>
          <p:nvPr>
            <p:extLst>
              <p:ext uri="{D42A27DB-BD31-4B8C-83A1-F6EECF244321}">
                <p14:modId xmlns:p14="http://schemas.microsoft.com/office/powerpoint/2010/main" val="1605748419"/>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7</a:t>
                      </a:r>
                    </a:p>
                  </a:txBody>
                  <a:tcPr>
                    <a:solidFill>
                      <a:srgbClr val="92D050"/>
                    </a:solidFill>
                  </a:tcPr>
                </a:tc>
                <a:extLst>
                  <a:ext uri="{0D108BD9-81ED-4DB2-BD59-A6C34878D82A}">
                    <a16:rowId xmlns:a16="http://schemas.microsoft.com/office/drawing/2014/main" val="398807409"/>
                  </a:ext>
                </a:extLst>
              </a:tr>
            </a:tbl>
          </a:graphicData>
        </a:graphic>
      </p:graphicFrame>
      <p:pic>
        <p:nvPicPr>
          <p:cNvPr id="21" name="Picture 2" descr="Bangalore Institute of Technology - Wikipedia">
            <a:extLst>
              <a:ext uri="{FF2B5EF4-FFF2-40B4-BE49-F238E27FC236}">
                <a16:creationId xmlns:a16="http://schemas.microsoft.com/office/drawing/2014/main" id="{E8CB6A45-54F0-CBE4-FCBD-CF3E7941B44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0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44701762"/>
              </p:ext>
            </p:extLst>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FD5E3A7E-22EF-4A38-99E9-02A57D1BCB9D}"/>
              </a:ext>
            </a:extLst>
          </p:cNvPr>
          <p:cNvSpPr txBox="1">
            <a:spLocks/>
          </p:cNvSpPr>
          <p:nvPr/>
        </p:nvSpPr>
        <p:spPr>
          <a:xfrm>
            <a:off x="991810" y="956880"/>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Data acquisition and pre-processing</a:t>
            </a:r>
          </a:p>
          <a:p>
            <a:pPr algn="just">
              <a:lnSpc>
                <a:spcPct val="150000"/>
              </a:lnSpc>
            </a:pPr>
            <a:r>
              <a:rPr lang="en-US" sz="2000" dirty="0">
                <a:solidFill>
                  <a:schemeClr val="tx1"/>
                </a:solidFill>
                <a:latin typeface="Bahnschrift Light" panose="020B0502040204020203" pitchFamily="34" charset="0"/>
              </a:rPr>
              <a:t>Three types of audio samples are collected, siren signals of emergency vehicles, background traffic noise and other vehicle horns. </a:t>
            </a:r>
          </a:p>
          <a:p>
            <a:pPr algn="just">
              <a:lnSpc>
                <a:spcPct val="150000"/>
              </a:lnSpc>
            </a:pPr>
            <a:r>
              <a:rPr lang="en-US" sz="2000" dirty="0">
                <a:solidFill>
                  <a:schemeClr val="tx1"/>
                </a:solidFill>
                <a:latin typeface="Bahnschrift Light" panose="020B0502040204020203" pitchFamily="34" charset="0"/>
              </a:rPr>
              <a:t>Each audio signal is sampled at the rate of 22050Hz. Each data point of the audio is converted to 16-bit integer.</a:t>
            </a:r>
          </a:p>
          <a:p>
            <a:pPr algn="just">
              <a:lnSpc>
                <a:spcPct val="150000"/>
              </a:lnSpc>
            </a:pPr>
            <a:r>
              <a:rPr lang="en-US" sz="2000" dirty="0">
                <a:solidFill>
                  <a:schemeClr val="tx1"/>
                </a:solidFill>
                <a:latin typeface="Bahnschrift Light" panose="020B0502040204020203" pitchFamily="34" charset="0"/>
              </a:rPr>
              <a:t>Three seconds of each audio signals are considered and are combined to form 5 different classes of data.</a:t>
            </a:r>
          </a:p>
          <a:p>
            <a:pPr algn="just">
              <a:lnSpc>
                <a:spcPct val="150000"/>
              </a:lnSpc>
            </a:pPr>
            <a:r>
              <a:rPr lang="en-US" sz="2000" dirty="0">
                <a:solidFill>
                  <a:schemeClr val="tx1"/>
                </a:solidFill>
                <a:latin typeface="Bahnschrift Light" panose="020B0502040204020203" pitchFamily="34" charset="0"/>
              </a:rPr>
              <a:t>These are again classified into 2 types; one containing the siren signal of emergency vehicle and other without the siren signal.</a:t>
            </a:r>
            <a:endParaRPr lang="en-IN" sz="2000" baseline="-25000" dirty="0">
              <a:solidFill>
                <a:srgbClr val="000000"/>
              </a:solidFill>
              <a:effectLst/>
              <a:latin typeface="Bahnschrift Light" panose="020B0502040204020203" pitchFamily="34" charset="0"/>
              <a:ea typeface="Calibri" panose="020F0502020204030204" pitchFamily="34" charset="0"/>
            </a:endParaRPr>
          </a:p>
        </p:txBody>
      </p:sp>
      <p:graphicFrame>
        <p:nvGraphicFramePr>
          <p:cNvPr id="4" name="Table 5">
            <a:extLst>
              <a:ext uri="{FF2B5EF4-FFF2-40B4-BE49-F238E27FC236}">
                <a16:creationId xmlns:a16="http://schemas.microsoft.com/office/drawing/2014/main" id="{70FC4B47-880A-6B9A-9E32-18F48296F0F2}"/>
              </a:ext>
            </a:extLst>
          </p:cNvPr>
          <p:cNvGraphicFramePr>
            <a:graphicFrameLocks noGrp="1"/>
          </p:cNvGraphicFramePr>
          <p:nvPr>
            <p:extLst>
              <p:ext uri="{D42A27DB-BD31-4B8C-83A1-F6EECF244321}">
                <p14:modId xmlns:p14="http://schemas.microsoft.com/office/powerpoint/2010/main" val="1804650065"/>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8</a:t>
                      </a:r>
                    </a:p>
                  </a:txBody>
                  <a:tcPr>
                    <a:solidFill>
                      <a:srgbClr val="92D050"/>
                    </a:solidFill>
                  </a:tcPr>
                </a:tc>
                <a:extLst>
                  <a:ext uri="{0D108BD9-81ED-4DB2-BD59-A6C34878D82A}">
                    <a16:rowId xmlns:a16="http://schemas.microsoft.com/office/drawing/2014/main" val="398807409"/>
                  </a:ext>
                </a:extLst>
              </a:tr>
            </a:tbl>
          </a:graphicData>
        </a:graphic>
      </p:graphicFrame>
      <p:pic>
        <p:nvPicPr>
          <p:cNvPr id="5" name="Picture 2" descr="Bangalore Institute of Technology - Wikipedia">
            <a:extLst>
              <a:ext uri="{FF2B5EF4-FFF2-40B4-BE49-F238E27FC236}">
                <a16:creationId xmlns:a16="http://schemas.microsoft.com/office/drawing/2014/main" id="{B001DF35-D0EC-DE6B-82FD-292DEE4ED1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756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12192000" cy="609600"/>
        </p:xfrm>
        <a:graphic>
          <a:graphicData uri="http://schemas.openxmlformats.org/drawingml/2006/table">
            <a:tbl>
              <a:tblPr>
                <a:effectLst>
                  <a:innerShdw blurRad="63500" dist="50800" dir="2700000">
                    <a:prstClr val="black">
                      <a:alpha val="50000"/>
                    </a:prstClr>
                  </a:innerShdw>
                </a:effectLst>
                <a:tableStyleId>{5C22544A-7EE6-4342-B048-85BDC9FD1C3A}</a:tableStyleId>
              </a:tblPr>
              <a:tblGrid>
                <a:gridCol w="12192000">
                  <a:extLst>
                    <a:ext uri="{9D8B030D-6E8A-4147-A177-3AD203B41FA5}">
                      <a16:colId xmlns:a16="http://schemas.microsoft.com/office/drawing/2014/main" val="20000"/>
                    </a:ext>
                  </a:extLst>
                </a:gridCol>
              </a:tblGrid>
              <a:tr h="6096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3000" b="1" i="0" u="none" strike="noStrike" kern="12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IMPLEMENTATION AND DESIGN</a:t>
                      </a:r>
                    </a:p>
                  </a:txBody>
                  <a:tcPr marL="9525" marR="9525" marT="9525" marB="0" anchor="ctr">
                    <a:solidFill>
                      <a:schemeClr val="accent3">
                        <a:lumMod val="20000"/>
                        <a:lumOff val="80000"/>
                      </a:schemeClr>
                    </a:solidFill>
                  </a:tcP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FD5E3A7E-22EF-4A38-99E9-02A57D1BCB9D}"/>
              </a:ext>
            </a:extLst>
          </p:cNvPr>
          <p:cNvSpPr txBox="1">
            <a:spLocks/>
          </p:cNvSpPr>
          <p:nvPr/>
        </p:nvSpPr>
        <p:spPr>
          <a:xfrm>
            <a:off x="991810" y="936155"/>
            <a:ext cx="10208380" cy="5474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None/>
            </a:pPr>
            <a:r>
              <a:rPr lang="en-US" sz="2000" b="1" dirty="0">
                <a:solidFill>
                  <a:schemeClr val="tx1"/>
                </a:solidFill>
                <a:latin typeface="Bahnschrift Light" panose="020B0502040204020203" pitchFamily="34" charset="0"/>
              </a:rPr>
              <a:t>Synthetic dataset generation</a:t>
            </a:r>
          </a:p>
          <a:p>
            <a:pPr algn="just">
              <a:lnSpc>
                <a:spcPct val="150000"/>
              </a:lnSpc>
            </a:pPr>
            <a:r>
              <a:rPr lang="en-IN" sz="2000" dirty="0">
                <a:effectLst/>
                <a:latin typeface="Bahnschrift Light" panose="020B0502040204020203" pitchFamily="34" charset="0"/>
                <a:ea typeface="Calibri" panose="020F0502020204030204" pitchFamily="34" charset="0"/>
              </a:rPr>
              <a:t>Sirens typically </a:t>
            </a:r>
            <a:r>
              <a:rPr lang="en-IN" sz="2000" dirty="0">
                <a:latin typeface="Bahnschrift Light" panose="020B0502040204020203" pitchFamily="34" charset="0"/>
                <a:ea typeface="Calibri" panose="020F0502020204030204" pitchFamily="34" charset="0"/>
              </a:rPr>
              <a:t>occupy the frequency bands</a:t>
            </a:r>
            <a:r>
              <a:rPr lang="en-IN" sz="2000" dirty="0">
                <a:effectLst/>
                <a:latin typeface="Bahnschrift Light" panose="020B0502040204020203" pitchFamily="34" charset="0"/>
                <a:ea typeface="Calibri" panose="020F0502020204030204" pitchFamily="34" charset="0"/>
              </a:rPr>
              <a:t> 820Hz to 1320Hz and 2470Hz to 3950Hz. </a:t>
            </a:r>
            <a:endParaRPr lang="en-US" sz="2000" dirty="0">
              <a:solidFill>
                <a:schemeClr val="tx1"/>
              </a:solidFill>
              <a:latin typeface="Bahnschrift Light" panose="020B0502040204020203" pitchFamily="34" charset="0"/>
            </a:endParaRPr>
          </a:p>
          <a:p>
            <a:pPr algn="just">
              <a:lnSpc>
                <a:spcPct val="150000"/>
              </a:lnSpc>
            </a:pPr>
            <a:r>
              <a:rPr lang="en-US" sz="2000" dirty="0">
                <a:solidFill>
                  <a:schemeClr val="tx1"/>
                </a:solidFill>
                <a:latin typeface="Bahnschrift Light" panose="020B0502040204020203" pitchFamily="34" charset="0"/>
              </a:rPr>
              <a:t>Each signal is sampled based on </a:t>
            </a:r>
            <a:r>
              <a:rPr lang="en-IN" sz="2000" dirty="0">
                <a:effectLst/>
                <a:latin typeface="Bahnschrift Light" panose="020B0502040204020203" pitchFamily="34" charset="0"/>
                <a:ea typeface="Calibri" panose="020F0502020204030204" pitchFamily="34" charset="0"/>
              </a:rPr>
              <a:t>Nyquist criteria, F</a:t>
            </a:r>
            <a:r>
              <a:rPr lang="en-IN" sz="2000" baseline="-25000" dirty="0">
                <a:effectLst/>
                <a:latin typeface="Bahnschrift Light" panose="020B0502040204020203" pitchFamily="34" charset="0"/>
                <a:ea typeface="Calibri" panose="020F0502020204030204" pitchFamily="34" charset="0"/>
              </a:rPr>
              <a:t>s </a:t>
            </a:r>
            <a:r>
              <a:rPr lang="en-IN" sz="2000" dirty="0">
                <a:solidFill>
                  <a:srgbClr val="000000"/>
                </a:solidFill>
                <a:effectLst/>
                <a:latin typeface="Bahnschrift Light" panose="020B0502040204020203" pitchFamily="34" charset="0"/>
                <a:ea typeface="Calibri" panose="020F0502020204030204" pitchFamily="34" charset="0"/>
              </a:rPr>
              <a:t>≥ 2 * F</a:t>
            </a:r>
            <a:r>
              <a:rPr lang="en-IN" sz="2000" baseline="-25000" dirty="0">
                <a:solidFill>
                  <a:srgbClr val="000000"/>
                </a:solidFill>
                <a:effectLst/>
                <a:latin typeface="Bahnschrift Light" panose="020B0502040204020203" pitchFamily="34" charset="0"/>
                <a:ea typeface="Calibri" panose="020F0502020204030204" pitchFamily="34" charset="0"/>
              </a:rPr>
              <a:t>max</a:t>
            </a:r>
          </a:p>
          <a:p>
            <a:pPr algn="just">
              <a:lnSpc>
                <a:spcPct val="150000"/>
              </a:lnSpc>
            </a:pPr>
            <a:r>
              <a:rPr lang="en-US" sz="2000" dirty="0">
                <a:solidFill>
                  <a:schemeClr val="tx1"/>
                </a:solidFill>
                <a:latin typeface="Bahnschrift Light" panose="020B0502040204020203" pitchFamily="34" charset="0"/>
              </a:rPr>
              <a:t>The spectrograms are generated for 3000 audio signals and stored as 128pixel X 384pixel images. </a:t>
            </a:r>
          </a:p>
          <a:p>
            <a:pPr algn="just">
              <a:lnSpc>
                <a:spcPct val="150000"/>
              </a:lnSpc>
            </a:pPr>
            <a:r>
              <a:rPr lang="en-US" sz="2000" dirty="0">
                <a:solidFill>
                  <a:schemeClr val="tx1"/>
                </a:solidFill>
                <a:latin typeface="Bahnschrift Light" panose="020B0502040204020203" pitchFamily="34" charset="0"/>
              </a:rPr>
              <a:t>These images are divided into train, validate and test in the ratio 75%, 15% and 10%.</a:t>
            </a:r>
            <a:endParaRPr lang="en-IN" sz="2000" baseline="-25000" dirty="0">
              <a:solidFill>
                <a:srgbClr val="000000"/>
              </a:solidFill>
              <a:effectLst/>
              <a:latin typeface="Bahnschrift Light" panose="020B0502040204020203" pitchFamily="34" charset="0"/>
              <a:ea typeface="Calibri" panose="020F0502020204030204" pitchFamily="34" charset="0"/>
            </a:endParaRPr>
          </a:p>
        </p:txBody>
      </p:sp>
      <p:graphicFrame>
        <p:nvGraphicFramePr>
          <p:cNvPr id="4" name="Table 5">
            <a:extLst>
              <a:ext uri="{FF2B5EF4-FFF2-40B4-BE49-F238E27FC236}">
                <a16:creationId xmlns:a16="http://schemas.microsoft.com/office/drawing/2014/main" id="{70FC4B47-880A-6B9A-9E32-18F48296F0F2}"/>
              </a:ext>
            </a:extLst>
          </p:cNvPr>
          <p:cNvGraphicFramePr>
            <a:graphicFrameLocks noGrp="1"/>
          </p:cNvGraphicFramePr>
          <p:nvPr>
            <p:extLst>
              <p:ext uri="{D42A27DB-BD31-4B8C-83A1-F6EECF244321}">
                <p14:modId xmlns:p14="http://schemas.microsoft.com/office/powerpoint/2010/main" val="3964004253"/>
              </p:ext>
            </p:extLst>
          </p:nvPr>
        </p:nvGraphicFramePr>
        <p:xfrm>
          <a:off x="1" y="6487160"/>
          <a:ext cx="12192000" cy="370840"/>
        </p:xfrm>
        <a:graphic>
          <a:graphicData uri="http://schemas.openxmlformats.org/drawingml/2006/table">
            <a:tbl>
              <a:tblPr firstRow="1" bandRow="1">
                <a:tableStyleId>{5C22544A-7EE6-4342-B048-85BDC9FD1C3A}</a:tableStyleId>
              </a:tblPr>
              <a:tblGrid>
                <a:gridCol w="2690445">
                  <a:extLst>
                    <a:ext uri="{9D8B030D-6E8A-4147-A177-3AD203B41FA5}">
                      <a16:colId xmlns:a16="http://schemas.microsoft.com/office/drawing/2014/main" val="2281150893"/>
                    </a:ext>
                  </a:extLst>
                </a:gridCol>
                <a:gridCol w="8009792">
                  <a:extLst>
                    <a:ext uri="{9D8B030D-6E8A-4147-A177-3AD203B41FA5}">
                      <a16:colId xmlns:a16="http://schemas.microsoft.com/office/drawing/2014/main" val="1358870537"/>
                    </a:ext>
                  </a:extLst>
                </a:gridCol>
                <a:gridCol w="1491763">
                  <a:extLst>
                    <a:ext uri="{9D8B030D-6E8A-4147-A177-3AD203B41FA5}">
                      <a16:colId xmlns:a16="http://schemas.microsoft.com/office/drawing/2014/main" val="1966595730"/>
                    </a:ext>
                  </a:extLst>
                </a:gridCol>
              </a:tblGrid>
              <a:tr h="370840">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Date: 22-07-2022</a:t>
                      </a:r>
                    </a:p>
                  </a:txBody>
                  <a:tcPr>
                    <a:solidFill>
                      <a:srgbClr val="CCCCFF"/>
                    </a:solidFill>
                  </a:tcPr>
                </a:tc>
                <a:tc>
                  <a: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SMART TRAFFIC CONTROL SYSTEM FOR EMERGENCY VEHICLES</a:t>
                      </a:r>
                      <a:endParaRPr lang="en-IN" dirty="0"/>
                    </a:p>
                  </a:txBody>
                  <a:tcPr>
                    <a:solidFill>
                      <a:srgbClr val="CCECFF"/>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Slide No: 8</a:t>
                      </a:r>
                    </a:p>
                  </a:txBody>
                  <a:tcPr>
                    <a:solidFill>
                      <a:srgbClr val="92D050"/>
                    </a:solidFill>
                  </a:tcPr>
                </a:tc>
                <a:extLst>
                  <a:ext uri="{0D108BD9-81ED-4DB2-BD59-A6C34878D82A}">
                    <a16:rowId xmlns:a16="http://schemas.microsoft.com/office/drawing/2014/main" val="398807409"/>
                  </a:ext>
                </a:extLst>
              </a:tr>
            </a:tbl>
          </a:graphicData>
        </a:graphic>
      </p:graphicFrame>
      <p:pic>
        <p:nvPicPr>
          <p:cNvPr id="5" name="Picture 2" descr="Bangalore Institute of Technology - Wikipedia">
            <a:extLst>
              <a:ext uri="{FF2B5EF4-FFF2-40B4-BE49-F238E27FC236}">
                <a16:creationId xmlns:a16="http://schemas.microsoft.com/office/drawing/2014/main" id="{B001DF35-D0EC-DE6B-82FD-292DEE4ED1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132" y="-25717"/>
            <a:ext cx="571499" cy="661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87F853A-40D2-7633-0355-DCBF5D8B7054}"/>
              </a:ext>
            </a:extLst>
          </p:cNvPr>
          <p:cNvPicPr>
            <a:picLocks noChangeAspect="1"/>
          </p:cNvPicPr>
          <p:nvPr/>
        </p:nvPicPr>
        <p:blipFill>
          <a:blip r:embed="rId3"/>
          <a:stretch>
            <a:fillRect/>
          </a:stretch>
        </p:blipFill>
        <p:spPr>
          <a:xfrm>
            <a:off x="2358495" y="4385625"/>
            <a:ext cx="7644871" cy="1381125"/>
          </a:xfrm>
          <a:prstGeom prst="rect">
            <a:avLst/>
          </a:prstGeom>
        </p:spPr>
      </p:pic>
      <p:sp>
        <p:nvSpPr>
          <p:cNvPr id="7" name="TextBox 6">
            <a:extLst>
              <a:ext uri="{FF2B5EF4-FFF2-40B4-BE49-F238E27FC236}">
                <a16:creationId xmlns:a16="http://schemas.microsoft.com/office/drawing/2014/main" id="{32C498CC-C824-CD6B-80B0-639029AC506C}"/>
              </a:ext>
            </a:extLst>
          </p:cNvPr>
          <p:cNvSpPr txBox="1"/>
          <p:nvPr/>
        </p:nvSpPr>
        <p:spPr>
          <a:xfrm>
            <a:off x="4030145" y="5843586"/>
            <a:ext cx="4131710" cy="369332"/>
          </a:xfrm>
          <a:prstGeom prst="rect">
            <a:avLst/>
          </a:prstGeom>
          <a:noFill/>
        </p:spPr>
        <p:txBody>
          <a:bodyPr wrap="square" rtlCol="0">
            <a:spAutoFit/>
          </a:bodyPr>
          <a:lstStyle/>
          <a:p>
            <a:r>
              <a:rPr lang="en-IN" b="1" dirty="0">
                <a:latin typeface="Bahnschrift Light" panose="020B0502040204020203" pitchFamily="34" charset="0"/>
              </a:rPr>
              <a:t>Figure 3 </a:t>
            </a:r>
            <a:r>
              <a:rPr lang="en-IN" dirty="0">
                <a:latin typeface="Bahnschrift Light" panose="020B0502040204020203" pitchFamily="34" charset="0"/>
              </a:rPr>
              <a:t>Data acquisition and cleaning</a:t>
            </a:r>
          </a:p>
        </p:txBody>
      </p:sp>
    </p:spTree>
    <p:extLst>
      <p:ext uri="{BB962C8B-B14F-4D97-AF65-F5344CB8AC3E}">
        <p14:creationId xmlns:p14="http://schemas.microsoft.com/office/powerpoint/2010/main" val="7763546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1621</TotalTime>
  <Words>2925</Words>
  <Application>Microsoft Office PowerPoint</Application>
  <PresentationFormat>Widescreen</PresentationFormat>
  <Paragraphs>426</Paragraphs>
  <Slides>32</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Bahnschrift Light</vt:lpstr>
      <vt:lpstr>Calibri</vt:lpstr>
      <vt:lpstr>Cambria Math</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GAHAN A V</dc:creator>
  <cp:lastModifiedBy>ROHITH G</cp:lastModifiedBy>
  <cp:revision>155</cp:revision>
  <dcterms:created xsi:type="dcterms:W3CDTF">2020-05-22T12:45:34Z</dcterms:created>
  <dcterms:modified xsi:type="dcterms:W3CDTF">2022-07-15T05:42:12Z</dcterms:modified>
</cp:coreProperties>
</file>